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3" r:id="rId7"/>
    <p:sldId id="268" r:id="rId8"/>
    <p:sldId id="260" r:id="rId9"/>
    <p:sldId id="266" r:id="rId10"/>
    <p:sldId id="261" r:id="rId11"/>
    <p:sldId id="265" r:id="rId12"/>
    <p:sldId id="269" r:id="rId13"/>
    <p:sldId id="270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cherhead.com/2018/03/03/building-great-teachers-theory-of-action/" TargetMode="External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are your key principles for effective teaching to make sure pupils make excellent progress and have a high retention rate?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327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242580" cy="4417255"/>
          </a:xfrm>
        </p:spPr>
      </p:pic>
    </p:spTree>
    <p:extLst>
      <p:ext uri="{BB962C8B-B14F-4D97-AF65-F5344CB8AC3E}">
        <p14:creationId xmlns:p14="http://schemas.microsoft.com/office/powerpoint/2010/main" val="320926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07" y="0"/>
            <a:ext cx="6767352" cy="2785403"/>
          </a:xfrm>
        </p:spPr>
      </p:pic>
      <p:sp>
        <p:nvSpPr>
          <p:cNvPr id="3" name="TextBox 2"/>
          <p:cNvSpPr txBox="1"/>
          <p:nvPr/>
        </p:nvSpPr>
        <p:spPr>
          <a:xfrm>
            <a:off x="4974956" y="3177153"/>
            <a:ext cx="62303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0070C0"/>
                </a:solidFill>
              </a:rPr>
              <a:t>If a schema contains incorrect information  - a misconception or an incomplete model of how a process works – we can’t simply overwrite it. </a:t>
            </a:r>
            <a:endParaRPr lang="en-GB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75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35" y="504629"/>
            <a:ext cx="10336932" cy="4292453"/>
          </a:xfrm>
        </p:spPr>
      </p:pic>
    </p:spTree>
    <p:extLst>
      <p:ext uri="{BB962C8B-B14F-4D97-AF65-F5344CB8AC3E}">
        <p14:creationId xmlns:p14="http://schemas.microsoft.com/office/powerpoint/2010/main" val="145594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612" y="61641"/>
            <a:ext cx="7355554" cy="6796359"/>
          </a:xfrm>
        </p:spPr>
      </p:pic>
    </p:spTree>
    <p:extLst>
      <p:ext uri="{BB962C8B-B14F-4D97-AF65-F5344CB8AC3E}">
        <p14:creationId xmlns:p14="http://schemas.microsoft.com/office/powerpoint/2010/main" val="240415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718" y="47335"/>
            <a:ext cx="11334091" cy="6226856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Rosenshine’s</a:t>
            </a:r>
            <a:r>
              <a:rPr lang="en-GB" dirty="0" smtClean="0"/>
              <a:t> principles </a:t>
            </a:r>
            <a:r>
              <a:rPr lang="en-GB" dirty="0"/>
              <a:t>of instruction as a pdf: </a:t>
            </a:r>
            <a:br>
              <a:rPr lang="en-GB" dirty="0"/>
            </a:br>
            <a:r>
              <a:rPr lang="en-GB" dirty="0"/>
              <a:t>https://www.aft.org/sites/default/files/periodicals/Rosenshine.pdf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Geography example:</a:t>
            </a:r>
            <a:br>
              <a:rPr lang="en-GB" dirty="0" smtClean="0"/>
            </a:br>
            <a:r>
              <a:rPr lang="en-GB" dirty="0" smtClean="0"/>
              <a:t>https</a:t>
            </a:r>
            <a:r>
              <a:rPr lang="en-GB" dirty="0"/>
              <a:t>://heathfieldteachshare.wordpress.com/2018/04/23/putting-theory-into-practice</a:t>
            </a:r>
            <a:r>
              <a:rPr lang="en-GB" dirty="0" smtClean="0"/>
              <a:t>/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Article on applying the science of learning in the classroom:</a:t>
            </a:r>
            <a:br>
              <a:rPr lang="en-GB" dirty="0" smtClean="0"/>
            </a:br>
            <a:r>
              <a:rPr lang="en-GB" dirty="0" smtClean="0"/>
              <a:t>https</a:t>
            </a:r>
            <a:r>
              <a:rPr lang="en-GB" dirty="0"/>
              <a:t>://impact.chartered.college/article/howard-jones-applying-science-learning-classroom/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66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74"/>
            <a:ext cx="3165231" cy="6858003"/>
          </a:xfrm>
        </p:spPr>
      </p:pic>
      <p:sp>
        <p:nvSpPr>
          <p:cNvPr id="5" name="TextBox 4"/>
          <p:cNvSpPr txBox="1"/>
          <p:nvPr/>
        </p:nvSpPr>
        <p:spPr>
          <a:xfrm>
            <a:off x="3549112" y="267286"/>
            <a:ext cx="846469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000" dirty="0"/>
              <a:t>It resonates for teachers of all subjects and contexts – because it focuses on aspects of teaching that are pretty much universal:  questioning, practice, building knowledge.  </a:t>
            </a:r>
            <a:endParaRPr lang="en-GB" sz="2000" dirty="0" smtClean="0"/>
          </a:p>
          <a:p>
            <a:pPr fontAlgn="base"/>
            <a:endParaRPr lang="en-GB" sz="2000" dirty="0"/>
          </a:p>
          <a:p>
            <a:pPr fontAlgn="base"/>
            <a:r>
              <a:rPr lang="en-GB" sz="2000" dirty="0" smtClean="0"/>
              <a:t>It links </a:t>
            </a:r>
            <a:r>
              <a:rPr lang="en-GB" sz="2000" dirty="0"/>
              <a:t>practice to cognitive psychology, supporting the formation of a sound </a:t>
            </a:r>
            <a:r>
              <a:rPr lang="en-GB" sz="2000" dirty="0">
                <a:hlinkClick r:id="rId3"/>
              </a:rPr>
              <a:t>theory of action</a:t>
            </a:r>
            <a:r>
              <a:rPr lang="en-GB" sz="2000" dirty="0"/>
              <a:t> </a:t>
            </a:r>
            <a:r>
              <a:rPr lang="en-GB" sz="2000" dirty="0" smtClean="0"/>
              <a:t>–providing </a:t>
            </a:r>
            <a:r>
              <a:rPr lang="en-GB" sz="2000" dirty="0"/>
              <a:t>a link between </a:t>
            </a:r>
            <a:r>
              <a:rPr lang="en-GB" sz="2000" dirty="0" smtClean="0"/>
              <a:t>teachers’ </a:t>
            </a:r>
            <a:r>
              <a:rPr lang="en-GB" sz="2000" dirty="0"/>
              <a:t>actions and the learning process. There are multiple explanatory references to ideas about memory and cognitive load theory. For each practical strategy, there is an underpinning model based in evidence</a:t>
            </a:r>
            <a:r>
              <a:rPr lang="en-GB" sz="2000" dirty="0" smtClean="0"/>
              <a:t>.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dirty="0" smtClean="0"/>
              <a:t>There </a:t>
            </a:r>
            <a:r>
              <a:rPr lang="en-GB" sz="2000" dirty="0"/>
              <a:t>are four very clear strands that run through the 10 sections – reviewing material, questioning, explaining and modelling, practice.  Each of one these can be a focus </a:t>
            </a:r>
            <a:r>
              <a:rPr lang="en-GB" sz="2000" dirty="0" smtClean="0"/>
              <a:t>area </a:t>
            </a:r>
            <a:r>
              <a:rPr lang="en-GB" sz="2000" dirty="0"/>
              <a:t>for improvement so there are multiple ways to engage with the ideas and to find a focus for deliberate practice.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85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564924"/>
          </a:xfrm>
        </p:spPr>
      </p:pic>
    </p:spTree>
    <p:extLst>
      <p:ext uri="{BB962C8B-B14F-4D97-AF65-F5344CB8AC3E}">
        <p14:creationId xmlns:p14="http://schemas.microsoft.com/office/powerpoint/2010/main" val="273941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74"/>
            <a:ext cx="12212694" cy="6665991"/>
          </a:xfrm>
        </p:spPr>
      </p:pic>
    </p:spTree>
    <p:extLst>
      <p:ext uri="{BB962C8B-B14F-4D97-AF65-F5344CB8AC3E}">
        <p14:creationId xmlns:p14="http://schemas.microsoft.com/office/powerpoint/2010/main" val="325718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96" y="297321"/>
            <a:ext cx="7117641" cy="2839774"/>
          </a:xfrm>
          <a:prstGeom prst="rect">
            <a:avLst/>
          </a:prstGeom>
        </p:spPr>
      </p:pic>
      <p:pic>
        <p:nvPicPr>
          <p:cNvPr id="7" name="Content Placeholder 6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143" y="3463884"/>
            <a:ext cx="6208821" cy="3052671"/>
          </a:xfrm>
        </p:spPr>
      </p:pic>
    </p:spTree>
    <p:extLst>
      <p:ext uri="{BB962C8B-B14F-4D97-AF65-F5344CB8AC3E}">
        <p14:creationId xmlns:p14="http://schemas.microsoft.com/office/powerpoint/2010/main" val="21638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486" y="93785"/>
            <a:ext cx="7846437" cy="6450036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74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230" y="222091"/>
            <a:ext cx="6427974" cy="6337183"/>
          </a:xfrm>
        </p:spPr>
      </p:pic>
    </p:spTree>
    <p:extLst>
      <p:ext uri="{BB962C8B-B14F-4D97-AF65-F5344CB8AC3E}">
        <p14:creationId xmlns:p14="http://schemas.microsoft.com/office/powerpoint/2010/main" val="30261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831" cy="4389120"/>
          </a:xfrm>
        </p:spPr>
      </p:pic>
    </p:spTree>
    <p:extLst>
      <p:ext uri="{BB962C8B-B14F-4D97-AF65-F5344CB8AC3E}">
        <p14:creationId xmlns:p14="http://schemas.microsoft.com/office/powerpoint/2010/main" val="178525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7" y="180734"/>
            <a:ext cx="6111855" cy="284382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106" y="3463884"/>
            <a:ext cx="6893891" cy="320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</TotalTime>
  <Words>78</Words>
  <Application>Microsoft Office PowerPoint</Application>
  <PresentationFormat>Widescreen</PresentationFormat>
  <Paragraphs>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Wisp</vt:lpstr>
      <vt:lpstr>What are your key principles for effective teaching to make sure pupils make excellent progress and have a high retention rate?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Rosenshine’s principles of instruction as a pdf:  https://www.aft.org/sites/default/files/periodicals/Rosenshine.pdf  Geography example: https://heathfieldteachshare.wordpress.com/2018/04/23/putting-theory-into-practice/  Article on applying the science of learning in the classroom: https://impact.chartered.college/article/howard-jones-applying-science-learning-classroom/    </vt:lpstr>
    </vt:vector>
  </TitlesOfParts>
  <Company>Tenbury High Ormiston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your key principles for effective teaching to make sure pupils make excellent progress and have a high retention rate?</dc:title>
  <dc:creator>Kayleigh Foulkes</dc:creator>
  <cp:lastModifiedBy>Kayleigh Foulkes</cp:lastModifiedBy>
  <cp:revision>10</cp:revision>
  <dcterms:created xsi:type="dcterms:W3CDTF">2019-11-17T12:52:47Z</dcterms:created>
  <dcterms:modified xsi:type="dcterms:W3CDTF">2019-11-18T08:24:24Z</dcterms:modified>
</cp:coreProperties>
</file>