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8/29/2020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8/29/2020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8/29/2020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8/29/2020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8/29/2020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s.com/news/how-useful-cognitive-load-theory-teacher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Cognitive load theory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1</a:t>
            </a:r>
            <a:r>
              <a:rPr lang="en-GB" baseline="30000" dirty="0" smtClean="0"/>
              <a:t>st</a:t>
            </a:r>
            <a:r>
              <a:rPr lang="en-GB" dirty="0" smtClean="0"/>
              <a:t> September 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3106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Quick 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What </a:t>
            </a:r>
            <a:r>
              <a:rPr lang="en-GB" dirty="0"/>
              <a:t>is CLT?</a:t>
            </a:r>
          </a:p>
          <a:p>
            <a:r>
              <a:rPr lang="en-GB" dirty="0"/>
              <a:t>What is intrinsic load?</a:t>
            </a:r>
          </a:p>
          <a:p>
            <a:r>
              <a:rPr lang="en-GB" dirty="0"/>
              <a:t>What is extraneous load</a:t>
            </a:r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332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cognitive load theory?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CLT is a theoretical model that seeks to explain how learning takes place and which methods of </a:t>
            </a:r>
            <a:r>
              <a:rPr lang="en-GB" dirty="0" smtClean="0"/>
              <a:t> teaching will </a:t>
            </a:r>
            <a:r>
              <a:rPr lang="en-GB" dirty="0"/>
              <a:t>be most effective as a result</a:t>
            </a:r>
            <a:r>
              <a:rPr lang="en-GB" dirty="0" smtClean="0"/>
              <a:t>.</a:t>
            </a:r>
          </a:p>
          <a:p>
            <a:r>
              <a:rPr lang="en-GB" dirty="0" smtClean="0"/>
              <a:t>Our </a:t>
            </a:r>
            <a:r>
              <a:rPr lang="en-GB" dirty="0"/>
              <a:t>working memory is extremely </a:t>
            </a:r>
            <a:r>
              <a:rPr lang="en-GB" dirty="0" smtClean="0"/>
              <a:t>limited.</a:t>
            </a:r>
          </a:p>
          <a:p>
            <a:r>
              <a:rPr lang="en-GB" dirty="0" smtClean="0"/>
              <a:t>Our </a:t>
            </a:r>
            <a:r>
              <a:rPr lang="en-GB" dirty="0"/>
              <a:t>long-term memory is essentially limitless; we can store information and retrieve it when needed, thereby freeing up space in our working memory</a:t>
            </a:r>
            <a:r>
              <a:rPr lang="en-GB" dirty="0" smtClean="0"/>
              <a:t>.</a:t>
            </a:r>
          </a:p>
          <a:p>
            <a:r>
              <a:rPr lang="en-GB" dirty="0"/>
              <a:t>The theory suggests that we consider the “load” placed on working memory by a task pupils have been given. This load comprises of two parts.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4970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Quiz…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GB" dirty="0" smtClean="0"/>
              <a:t>What are the two types of load?</a:t>
            </a:r>
          </a:p>
          <a:p>
            <a:pPr marL="457200" indent="-457200">
              <a:buAutoNum type="arabicPeriod"/>
            </a:pPr>
            <a:r>
              <a:rPr lang="en-GB" dirty="0" smtClean="0"/>
              <a:t>What is Schema?</a:t>
            </a:r>
          </a:p>
          <a:p>
            <a:pPr marL="457200" indent="-457200">
              <a:buAutoNum type="arabicPeriod"/>
            </a:pPr>
            <a:r>
              <a:rPr lang="en-GB" dirty="0" smtClean="0"/>
              <a:t>What are the three types of memory core to CLT?</a:t>
            </a:r>
          </a:p>
          <a:p>
            <a:pPr marL="457200" indent="-457200">
              <a:buAutoNum type="arabicPeriod"/>
            </a:pPr>
            <a:endParaRPr lang="en-GB" dirty="0" smtClean="0"/>
          </a:p>
          <a:p>
            <a:pPr marL="457200" indent="-4572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7178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ognitive Load Theory Review - gerardfriel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191" y="973954"/>
            <a:ext cx="6489065" cy="4879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2053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Intrinsic &amp; Extraneous load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intrinsic load is created by the complexity of the task itself.</a:t>
            </a:r>
          </a:p>
          <a:p>
            <a:r>
              <a:rPr lang="en-GB" dirty="0"/>
              <a:t>The more difficult the task, or the more novel the information </a:t>
            </a:r>
            <a:r>
              <a:rPr lang="en-GB" dirty="0" smtClean="0"/>
              <a:t>the </a:t>
            </a:r>
            <a:r>
              <a:rPr lang="en-GB" dirty="0"/>
              <a:t>higher the load. </a:t>
            </a:r>
          </a:p>
          <a:p>
            <a:r>
              <a:rPr lang="en-GB" dirty="0"/>
              <a:t>We want to manage the intrinsic load but not necessarily reduce it. </a:t>
            </a:r>
            <a:r>
              <a:rPr lang="en-GB" dirty="0" smtClean="0"/>
              <a:t> We </a:t>
            </a:r>
            <a:r>
              <a:rPr lang="en-GB" dirty="0"/>
              <a:t>want our pupils to tackle difficult tasks as it makes them think hard </a:t>
            </a:r>
            <a:r>
              <a:rPr lang="en-GB" dirty="0" smtClean="0"/>
              <a:t>. </a:t>
            </a:r>
          </a:p>
          <a:p>
            <a:r>
              <a:rPr lang="en-GB" dirty="0" smtClean="0"/>
              <a:t>The </a:t>
            </a:r>
            <a:r>
              <a:rPr lang="en-GB" dirty="0"/>
              <a:t>second kind of load we want to consider is the extraneous load. </a:t>
            </a:r>
            <a:r>
              <a:rPr lang="en-GB" dirty="0" smtClean="0"/>
              <a:t> These </a:t>
            </a:r>
            <a:r>
              <a:rPr lang="en-GB" dirty="0"/>
              <a:t>are pressures put on the working memory by things outside the material being learned.</a:t>
            </a:r>
          </a:p>
          <a:p>
            <a:r>
              <a:rPr lang="en-GB" dirty="0"/>
              <a:t>They might come from overly complex instructions, distractions in our environment or being given too much additional information.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2807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Discussion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do we control our intrinsic and extraneous load?</a:t>
            </a:r>
          </a:p>
          <a:p>
            <a:r>
              <a:rPr lang="en-GB" dirty="0" smtClean="0"/>
              <a:t>What level of intrinsic load do we want?</a:t>
            </a:r>
          </a:p>
          <a:p>
            <a:r>
              <a:rPr lang="en-GB" dirty="0" smtClean="0"/>
              <a:t>Is this the same for everyone?</a:t>
            </a:r>
          </a:p>
          <a:p>
            <a:r>
              <a:rPr lang="en-GB" dirty="0" smtClean="0"/>
              <a:t>How can we change this?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0839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Reading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https://www.tes.com/news/how-useful-cognitive-load-theory-teachers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656831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303FA3AB2E4C4E87077D96C9D268C5" ma:contentTypeVersion="0" ma:contentTypeDescription="Create a new document." ma:contentTypeScope="" ma:versionID="8b845e2a55af6d6f0d385dce23fbffd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413257cd9829394d17656a545d5fa4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4A438C7-E8D0-43B4-8108-49A83C343844}"/>
</file>

<file path=customXml/itemProps2.xml><?xml version="1.0" encoding="utf-8"?>
<ds:datastoreItem xmlns:ds="http://schemas.openxmlformats.org/officeDocument/2006/customXml" ds:itemID="{0B3A48F3-F759-4EBC-AF57-E9A8D0FDCC38}"/>
</file>

<file path=customXml/itemProps3.xml><?xml version="1.0" encoding="utf-8"?>
<ds:datastoreItem xmlns:ds="http://schemas.openxmlformats.org/officeDocument/2006/customXml" ds:itemID="{22628C10-8F4A-41CC-9B00-C254BE282D50}"/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17</TotalTime>
  <Words>292</Words>
  <Application>Microsoft Office PowerPoint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Impact</vt:lpstr>
      <vt:lpstr>Badge</vt:lpstr>
      <vt:lpstr>Cognitive load theory</vt:lpstr>
      <vt:lpstr>Quick Overview</vt:lpstr>
      <vt:lpstr>What Is cognitive load theory?</vt:lpstr>
      <vt:lpstr>Quiz…</vt:lpstr>
      <vt:lpstr>PowerPoint Presentation</vt:lpstr>
      <vt:lpstr>Intrinsic &amp; Extraneous load</vt:lpstr>
      <vt:lpstr>Discussion</vt:lpstr>
      <vt:lpstr>Reading</vt:lpstr>
    </vt:vector>
  </TitlesOfParts>
  <Company>Tenbury High Ormiston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Cognitive load theory</dc:title>
  <dc:creator>Ella Taylor</dc:creator>
  <cp:lastModifiedBy>Ella Taylor</cp:lastModifiedBy>
  <cp:revision>2</cp:revision>
  <dcterms:created xsi:type="dcterms:W3CDTF">2020-08-29T08:17:24Z</dcterms:created>
  <dcterms:modified xsi:type="dcterms:W3CDTF">2020-08-29T08:34:37Z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0x01010050303FA3AB2E4C4E87077D96C9D268C5</vt:lpwstr>
  </property>
</Properties>
</file>