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10" r:id="rId5"/>
    <p:sldId id="311" r:id="rId6"/>
    <p:sldId id="351" r:id="rId7"/>
    <p:sldId id="392" r:id="rId8"/>
    <p:sldId id="357" r:id="rId9"/>
    <p:sldId id="390" r:id="rId10"/>
    <p:sldId id="363" r:id="rId11"/>
    <p:sldId id="391" r:id="rId12"/>
    <p:sldId id="370" r:id="rId13"/>
    <p:sldId id="372" r:id="rId14"/>
    <p:sldId id="374" r:id="rId15"/>
    <p:sldId id="396" r:id="rId16"/>
    <p:sldId id="394" r:id="rId17"/>
    <p:sldId id="395" r:id="rId18"/>
    <p:sldId id="386" r:id="rId19"/>
    <p:sldId id="378" r:id="rId20"/>
    <p:sldId id="379" r:id="rId21"/>
    <p:sldId id="380" r:id="rId22"/>
    <p:sldId id="381" r:id="rId23"/>
    <p:sldId id="382" r:id="rId24"/>
    <p:sldId id="387" r:id="rId25"/>
    <p:sldId id="312" r:id="rId26"/>
    <p:sldId id="388" r:id="rId27"/>
    <p:sldId id="393" r:id="rId28"/>
    <p:sldId id="38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4020" autoAdjust="0"/>
  </p:normalViewPr>
  <p:slideViewPr>
    <p:cSldViewPr snapToGrid="0">
      <p:cViewPr varScale="1">
        <p:scale>
          <a:sx n="39" d="100"/>
          <a:sy n="39" d="100"/>
        </p:scale>
        <p:origin x="55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yth Wall" userId="7ed3ec9e-a9b3-4d1d-9320-66341c7ec1d3" providerId="ADAL" clId="{2E845DAE-8166-4503-8616-7EEBB42078DA}"/>
    <pc:docChg chg="addSld modSld modNotesMaster">
      <pc:chgData name="Delyth Wall" userId="7ed3ec9e-a9b3-4d1d-9320-66341c7ec1d3" providerId="ADAL" clId="{2E845DAE-8166-4503-8616-7EEBB42078DA}" dt="2020-09-03T16:08:06.840" v="6" actId="1076"/>
      <pc:docMkLst>
        <pc:docMk/>
      </pc:docMkLst>
      <pc:sldChg chg="modSp">
        <pc:chgData name="Delyth Wall" userId="7ed3ec9e-a9b3-4d1d-9320-66341c7ec1d3" providerId="ADAL" clId="{2E845DAE-8166-4503-8616-7EEBB42078DA}" dt="2020-09-03T16:07:57.700" v="4" actId="20577"/>
        <pc:sldMkLst>
          <pc:docMk/>
          <pc:sldMk cId="302059363" sldId="312"/>
        </pc:sldMkLst>
        <pc:spChg chg="mod">
          <ac:chgData name="Delyth Wall" userId="7ed3ec9e-a9b3-4d1d-9320-66341c7ec1d3" providerId="ADAL" clId="{2E845DAE-8166-4503-8616-7EEBB42078DA}" dt="2020-09-03T16:07:57.700" v="4" actId="20577"/>
          <ac:spMkLst>
            <pc:docMk/>
            <pc:sldMk cId="302059363" sldId="312"/>
            <ac:spMk id="3" creationId="{FD04A644-4D76-47A5-A515-C8105EF26D07}"/>
          </ac:spMkLst>
        </pc:spChg>
      </pc:sldChg>
      <pc:sldChg chg="addSp modSp">
        <pc:chgData name="Delyth Wall" userId="7ed3ec9e-a9b3-4d1d-9320-66341c7ec1d3" providerId="ADAL" clId="{2E845DAE-8166-4503-8616-7EEBB42078DA}" dt="2020-09-03T16:08:06.840" v="6" actId="1076"/>
        <pc:sldMkLst>
          <pc:docMk/>
          <pc:sldMk cId="678058403" sldId="374"/>
        </pc:sldMkLst>
        <pc:spChg chg="add mod">
          <ac:chgData name="Delyth Wall" userId="7ed3ec9e-a9b3-4d1d-9320-66341c7ec1d3" providerId="ADAL" clId="{2E845DAE-8166-4503-8616-7EEBB42078DA}" dt="2020-09-03T16:08:06.840" v="6" actId="1076"/>
          <ac:spMkLst>
            <pc:docMk/>
            <pc:sldMk cId="678058403" sldId="374"/>
            <ac:spMk id="2" creationId="{A09B7200-EC4E-41BD-A7BB-E40EDC39EBD1}"/>
          </ac:spMkLst>
        </pc:spChg>
      </pc:sldChg>
      <pc:sldChg chg="add">
        <pc:chgData name="Delyth Wall" userId="7ed3ec9e-a9b3-4d1d-9320-66341c7ec1d3" providerId="ADAL" clId="{2E845DAE-8166-4503-8616-7EEBB42078DA}" dt="2020-09-01T15:20:05.610" v="1"/>
        <pc:sldMkLst>
          <pc:docMk/>
          <pc:sldMk cId="583119578" sldId="394"/>
        </pc:sldMkLst>
      </pc:sldChg>
      <pc:sldChg chg="modSp add">
        <pc:chgData name="Delyth Wall" userId="7ed3ec9e-a9b3-4d1d-9320-66341c7ec1d3" providerId="ADAL" clId="{2E845DAE-8166-4503-8616-7EEBB42078DA}" dt="2020-09-01T15:20:08.424" v="2" actId="20577"/>
        <pc:sldMkLst>
          <pc:docMk/>
          <pc:sldMk cId="508297579" sldId="395"/>
        </pc:sldMkLst>
        <pc:spChg chg="mod">
          <ac:chgData name="Delyth Wall" userId="7ed3ec9e-a9b3-4d1d-9320-66341c7ec1d3" providerId="ADAL" clId="{2E845DAE-8166-4503-8616-7EEBB42078DA}" dt="2020-09-01T15:20:08.424" v="2" actId="20577"/>
          <ac:spMkLst>
            <pc:docMk/>
            <pc:sldMk cId="508297579" sldId="395"/>
            <ac:spMk id="2" creationId="{7B630DDA-729B-4D83-9308-371CB82466E7}"/>
          </ac:spMkLst>
        </pc:spChg>
      </pc:sldChg>
      <pc:sldChg chg="add">
        <pc:chgData name="Delyth Wall" userId="7ed3ec9e-a9b3-4d1d-9320-66341c7ec1d3" providerId="ADAL" clId="{2E845DAE-8166-4503-8616-7EEBB42078DA}" dt="2020-09-01T15:20:12.409" v="3"/>
        <pc:sldMkLst>
          <pc:docMk/>
          <pc:sldMk cId="3039709562" sldId="396"/>
        </pc:sldMkLst>
      </pc:sldChg>
    </pc:docChg>
  </pc:docChgLst>
  <pc:docChgLst>
    <pc:chgData name="Delyth Wall" userId="7ed3ec9e-a9b3-4d1d-9320-66341c7ec1d3" providerId="ADAL" clId="{961984CE-4D65-4AED-B5FD-F12A6B695DA7}"/>
    <pc:docChg chg="custSel addSld modSld sldOrd">
      <pc:chgData name="Delyth Wall" userId="7ed3ec9e-a9b3-4d1d-9320-66341c7ec1d3" providerId="ADAL" clId="{961984CE-4D65-4AED-B5FD-F12A6B695DA7}" dt="2020-07-08T17:24:04.628" v="620" actId="255"/>
      <pc:docMkLst>
        <pc:docMk/>
      </pc:docMkLst>
      <pc:sldChg chg="modSp">
        <pc:chgData name="Delyth Wall" userId="7ed3ec9e-a9b3-4d1d-9320-66341c7ec1d3" providerId="ADAL" clId="{961984CE-4D65-4AED-B5FD-F12A6B695DA7}" dt="2020-07-08T17:21:25.319" v="545" actId="115"/>
        <pc:sldMkLst>
          <pc:docMk/>
          <pc:sldMk cId="302059363" sldId="312"/>
        </pc:sldMkLst>
        <pc:spChg chg="mod">
          <ac:chgData name="Delyth Wall" userId="7ed3ec9e-a9b3-4d1d-9320-66341c7ec1d3" providerId="ADAL" clId="{961984CE-4D65-4AED-B5FD-F12A6B695DA7}" dt="2020-07-08T17:21:25.319" v="545" actId="115"/>
          <ac:spMkLst>
            <pc:docMk/>
            <pc:sldMk cId="302059363" sldId="312"/>
            <ac:spMk id="2" creationId="{76492D8F-36F6-403D-AC90-E2CFB2BF50F5}"/>
          </ac:spMkLst>
        </pc:spChg>
      </pc:sldChg>
      <pc:sldChg chg="modSp">
        <pc:chgData name="Delyth Wall" userId="7ed3ec9e-a9b3-4d1d-9320-66341c7ec1d3" providerId="ADAL" clId="{961984CE-4D65-4AED-B5FD-F12A6B695DA7}" dt="2020-07-08T17:24:04.628" v="620" actId="255"/>
        <pc:sldMkLst>
          <pc:docMk/>
          <pc:sldMk cId="3458327240" sldId="378"/>
        </pc:sldMkLst>
        <pc:spChg chg="mod">
          <ac:chgData name="Delyth Wall" userId="7ed3ec9e-a9b3-4d1d-9320-66341c7ec1d3" providerId="ADAL" clId="{961984CE-4D65-4AED-B5FD-F12A6B695DA7}" dt="2020-07-08T17:24:04.628" v="620" actId="255"/>
          <ac:spMkLst>
            <pc:docMk/>
            <pc:sldMk cId="3458327240" sldId="378"/>
            <ac:spMk id="2" creationId="{00000000-0000-0000-0000-000000000000}"/>
          </ac:spMkLst>
        </pc:spChg>
      </pc:sldChg>
      <pc:sldChg chg="modSp">
        <pc:chgData name="Delyth Wall" userId="7ed3ec9e-a9b3-4d1d-9320-66341c7ec1d3" providerId="ADAL" clId="{961984CE-4D65-4AED-B5FD-F12A6B695DA7}" dt="2020-07-08T17:21:05.673" v="542" actId="207"/>
        <pc:sldMkLst>
          <pc:docMk/>
          <pc:sldMk cId="2304296086" sldId="380"/>
        </pc:sldMkLst>
        <pc:spChg chg="mod">
          <ac:chgData name="Delyth Wall" userId="7ed3ec9e-a9b3-4d1d-9320-66341c7ec1d3" providerId="ADAL" clId="{961984CE-4D65-4AED-B5FD-F12A6B695DA7}" dt="2020-07-08T17:21:05.673" v="542" actId="207"/>
          <ac:spMkLst>
            <pc:docMk/>
            <pc:sldMk cId="2304296086" sldId="380"/>
            <ac:spMk id="2" creationId="{00000000-0000-0000-0000-000000000000}"/>
          </ac:spMkLst>
        </pc:spChg>
      </pc:sldChg>
      <pc:sldChg chg="modSp">
        <pc:chgData name="Delyth Wall" userId="7ed3ec9e-a9b3-4d1d-9320-66341c7ec1d3" providerId="ADAL" clId="{961984CE-4D65-4AED-B5FD-F12A6B695DA7}" dt="2020-07-08T17:21:10.127" v="543" actId="207"/>
        <pc:sldMkLst>
          <pc:docMk/>
          <pc:sldMk cId="3641565462" sldId="381"/>
        </pc:sldMkLst>
        <pc:spChg chg="mod">
          <ac:chgData name="Delyth Wall" userId="7ed3ec9e-a9b3-4d1d-9320-66341c7ec1d3" providerId="ADAL" clId="{961984CE-4D65-4AED-B5FD-F12A6B695DA7}" dt="2020-07-08T17:21:10.127" v="543" actId="207"/>
          <ac:spMkLst>
            <pc:docMk/>
            <pc:sldMk cId="3641565462" sldId="381"/>
            <ac:spMk id="2" creationId="{00000000-0000-0000-0000-000000000000}"/>
          </ac:spMkLst>
        </pc:spChg>
      </pc:sldChg>
      <pc:sldChg chg="modSp">
        <pc:chgData name="Delyth Wall" userId="7ed3ec9e-a9b3-4d1d-9320-66341c7ec1d3" providerId="ADAL" clId="{961984CE-4D65-4AED-B5FD-F12A6B695DA7}" dt="2020-07-08T17:21:13.331" v="544" actId="207"/>
        <pc:sldMkLst>
          <pc:docMk/>
          <pc:sldMk cId="1115977985" sldId="382"/>
        </pc:sldMkLst>
        <pc:spChg chg="mod">
          <ac:chgData name="Delyth Wall" userId="7ed3ec9e-a9b3-4d1d-9320-66341c7ec1d3" providerId="ADAL" clId="{961984CE-4D65-4AED-B5FD-F12A6B695DA7}" dt="2020-07-08T17:21:13.331" v="544" actId="207"/>
          <ac:spMkLst>
            <pc:docMk/>
            <pc:sldMk cId="1115977985" sldId="382"/>
            <ac:spMk id="2" creationId="{00000000-0000-0000-0000-000000000000}"/>
          </ac:spMkLst>
        </pc:spChg>
      </pc:sldChg>
      <pc:sldChg chg="modSp">
        <pc:chgData name="Delyth Wall" userId="7ed3ec9e-a9b3-4d1d-9320-66341c7ec1d3" providerId="ADAL" clId="{961984CE-4D65-4AED-B5FD-F12A6B695DA7}" dt="2020-07-08T17:20:57.077" v="541" actId="207"/>
        <pc:sldMkLst>
          <pc:docMk/>
          <pc:sldMk cId="112312458" sldId="386"/>
        </pc:sldMkLst>
        <pc:spChg chg="mod">
          <ac:chgData name="Delyth Wall" userId="7ed3ec9e-a9b3-4d1d-9320-66341c7ec1d3" providerId="ADAL" clId="{961984CE-4D65-4AED-B5FD-F12A6B695DA7}" dt="2020-07-08T17:20:57.077" v="541" actId="207"/>
          <ac:spMkLst>
            <pc:docMk/>
            <pc:sldMk cId="112312458" sldId="386"/>
            <ac:spMk id="2" creationId="{00000000-0000-0000-0000-000000000000}"/>
          </ac:spMkLst>
        </pc:spChg>
      </pc:sldChg>
      <pc:sldChg chg="modSp">
        <pc:chgData name="Delyth Wall" userId="7ed3ec9e-a9b3-4d1d-9320-66341c7ec1d3" providerId="ADAL" clId="{961984CE-4D65-4AED-B5FD-F12A6B695DA7}" dt="2020-07-08T17:23:40.829" v="606" actId="1076"/>
        <pc:sldMkLst>
          <pc:docMk/>
          <pc:sldMk cId="94387393" sldId="389"/>
        </pc:sldMkLst>
        <pc:spChg chg="mod">
          <ac:chgData name="Delyth Wall" userId="7ed3ec9e-a9b3-4d1d-9320-66341c7ec1d3" providerId="ADAL" clId="{961984CE-4D65-4AED-B5FD-F12A6B695DA7}" dt="2020-07-08T17:23:40.829" v="606" actId="1076"/>
          <ac:spMkLst>
            <pc:docMk/>
            <pc:sldMk cId="94387393" sldId="389"/>
            <ac:spMk id="7" creationId="{086ABC79-6BD7-40AA-A27D-F7E542558F4F}"/>
          </ac:spMkLst>
        </pc:spChg>
      </pc:sldChg>
      <pc:sldChg chg="addSp modSp add modNotesTx">
        <pc:chgData name="Delyth Wall" userId="7ed3ec9e-a9b3-4d1d-9320-66341c7ec1d3" providerId="ADAL" clId="{961984CE-4D65-4AED-B5FD-F12A6B695DA7}" dt="2020-07-08T17:19:32.408" v="538" actId="20577"/>
        <pc:sldMkLst>
          <pc:docMk/>
          <pc:sldMk cId="498557818" sldId="392"/>
        </pc:sldMkLst>
        <pc:spChg chg="add mod">
          <ac:chgData name="Delyth Wall" userId="7ed3ec9e-a9b3-4d1d-9320-66341c7ec1d3" providerId="ADAL" clId="{961984CE-4D65-4AED-B5FD-F12A6B695DA7}" dt="2020-07-08T17:16:41.448" v="144" actId="1076"/>
          <ac:spMkLst>
            <pc:docMk/>
            <pc:sldMk cId="498557818" sldId="392"/>
            <ac:spMk id="3" creationId="{69B76C7F-E249-4C32-8E8F-8DA5EC48DB20}"/>
          </ac:spMkLst>
        </pc:spChg>
        <pc:picChg chg="add mod">
          <ac:chgData name="Delyth Wall" userId="7ed3ec9e-a9b3-4d1d-9320-66341c7ec1d3" providerId="ADAL" clId="{961984CE-4D65-4AED-B5FD-F12A6B695DA7}" dt="2020-07-08T17:19:10.398" v="470" actId="1076"/>
          <ac:picMkLst>
            <pc:docMk/>
            <pc:sldMk cId="498557818" sldId="392"/>
            <ac:picMk id="2" creationId="{26B0BB11-37D1-4B61-8CF1-4330746802B4}"/>
          </ac:picMkLst>
        </pc:picChg>
      </pc:sldChg>
      <pc:sldChg chg="addSp modSp add ord setBg">
        <pc:chgData name="Delyth Wall" userId="7ed3ec9e-a9b3-4d1d-9320-66341c7ec1d3" providerId="ADAL" clId="{961984CE-4D65-4AED-B5FD-F12A6B695DA7}" dt="2020-07-08T17:23:09.717" v="599" actId="1076"/>
        <pc:sldMkLst>
          <pc:docMk/>
          <pc:sldMk cId="1416564944" sldId="393"/>
        </pc:sldMkLst>
        <pc:spChg chg="add mod">
          <ac:chgData name="Delyth Wall" userId="7ed3ec9e-a9b3-4d1d-9320-66341c7ec1d3" providerId="ADAL" clId="{961984CE-4D65-4AED-B5FD-F12A6B695DA7}" dt="2020-07-08T17:22:12.739" v="554" actId="13822"/>
          <ac:spMkLst>
            <pc:docMk/>
            <pc:sldMk cId="1416564944" sldId="393"/>
            <ac:spMk id="5" creationId="{3547CBD6-ADB3-4570-B127-A2A7654769E1}"/>
          </ac:spMkLst>
        </pc:spChg>
        <pc:spChg chg="add mod">
          <ac:chgData name="Delyth Wall" userId="7ed3ec9e-a9b3-4d1d-9320-66341c7ec1d3" providerId="ADAL" clId="{961984CE-4D65-4AED-B5FD-F12A6B695DA7}" dt="2020-07-08T17:22:17.428" v="556" actId="1076"/>
          <ac:spMkLst>
            <pc:docMk/>
            <pc:sldMk cId="1416564944" sldId="393"/>
            <ac:spMk id="6" creationId="{727A5282-4948-429B-9A4E-0A1529D5F26E}"/>
          </ac:spMkLst>
        </pc:spChg>
        <pc:spChg chg="add mod">
          <ac:chgData name="Delyth Wall" userId="7ed3ec9e-a9b3-4d1d-9320-66341c7ec1d3" providerId="ADAL" clId="{961984CE-4D65-4AED-B5FD-F12A6B695DA7}" dt="2020-07-08T17:23:09.717" v="599" actId="1076"/>
          <ac:spMkLst>
            <pc:docMk/>
            <pc:sldMk cId="1416564944" sldId="393"/>
            <ac:spMk id="9" creationId="{C20FD936-BD39-4E72-8981-4E26BC289FDA}"/>
          </ac:spMkLst>
        </pc:spChg>
        <pc:picChg chg="add mod">
          <ac:chgData name="Delyth Wall" userId="7ed3ec9e-a9b3-4d1d-9320-66341c7ec1d3" providerId="ADAL" clId="{961984CE-4D65-4AED-B5FD-F12A6B695DA7}" dt="2020-07-08T17:22:35.167" v="560" actId="1076"/>
          <ac:picMkLst>
            <pc:docMk/>
            <pc:sldMk cId="1416564944" sldId="393"/>
            <ac:picMk id="2" creationId="{8EDF6DA8-8167-46B0-857F-66C1976C80C1}"/>
          </ac:picMkLst>
        </pc:picChg>
        <pc:cxnChg chg="add mod">
          <ac:chgData name="Delyth Wall" userId="7ed3ec9e-a9b3-4d1d-9320-66341c7ec1d3" providerId="ADAL" clId="{961984CE-4D65-4AED-B5FD-F12A6B695DA7}" dt="2020-07-08T17:22:05.549" v="551" actId="13822"/>
          <ac:cxnSpMkLst>
            <pc:docMk/>
            <pc:sldMk cId="1416564944" sldId="393"/>
            <ac:cxnSpMk id="4" creationId="{DB2B7D0B-4C94-4BE8-9A2D-4B92B6B494D2}"/>
          </ac:cxnSpMkLst>
        </pc:cxnChg>
        <pc:cxnChg chg="add mod">
          <ac:chgData name="Delyth Wall" userId="7ed3ec9e-a9b3-4d1d-9320-66341c7ec1d3" providerId="ADAL" clId="{961984CE-4D65-4AED-B5FD-F12A6B695DA7}" dt="2020-07-08T17:22:25.556" v="559" actId="14100"/>
          <ac:cxnSpMkLst>
            <pc:docMk/>
            <pc:sldMk cId="1416564944" sldId="393"/>
            <ac:cxnSpMk id="7" creationId="{F334DBCC-53BB-4C3A-967E-C0FBFE6DA8E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12F06D-49A7-4BBD-A8B5-AD564EA6DA68}" type="datetimeFigureOut">
              <a:rPr lang="en-GB" smtClean="0"/>
              <a:t>03/09/2020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19F9ED8-205D-4E07-9172-01D1A3FD8914}" type="slidenum">
              <a:rPr lang="en-GB" smtClean="0"/>
              <a:t>‹#›</a:t>
            </a:fld>
            <a:endParaRPr lang="en-GB"/>
          </a:p>
        </p:txBody>
      </p:sp>
    </p:spTree>
    <p:extLst>
      <p:ext uri="{BB962C8B-B14F-4D97-AF65-F5344CB8AC3E}">
        <p14:creationId xmlns:p14="http://schemas.microsoft.com/office/powerpoint/2010/main" val="407636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EA11583-3D93-4A49-84DE-412261CE5097}" type="slidenum">
              <a:rPr lang="en-GB" smtClean="0">
                <a:ea typeface="Osaka"/>
                <a:cs typeface="Osaka"/>
              </a:rPr>
              <a:pPr/>
              <a:t>1</a:t>
            </a:fld>
            <a:endParaRPr lang="en-GB">
              <a:ea typeface="Osaka"/>
              <a:cs typeface="Osaka"/>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b="1" dirty="0"/>
              <a:t>Task: </a:t>
            </a:r>
            <a:r>
              <a:rPr lang="en-US" b="0" dirty="0"/>
              <a:t>2</a:t>
            </a:r>
            <a:r>
              <a:rPr lang="en-US" b="0" baseline="0" dirty="0"/>
              <a:t> minutes in pairs to discuss what do all these have in common? </a:t>
            </a:r>
          </a:p>
          <a:p>
            <a:pPr eaLnBrk="1" hangingPunct="1"/>
            <a:r>
              <a:rPr lang="en-US" b="0" baseline="0" dirty="0"/>
              <a:t>The answer is that they are all highly effective teams. </a:t>
            </a:r>
            <a:endParaRPr lang="en-US" b="0" dirty="0"/>
          </a:p>
          <a:p>
            <a:pPr eaLnBrk="1" hangingPunct="1"/>
            <a:endParaRPr lang="en-US" b="1" dirty="0"/>
          </a:p>
          <a:p>
            <a:pPr eaLnBrk="1" hangingPunct="1"/>
            <a:r>
              <a:rPr lang="en-US" b="1" dirty="0"/>
              <a:t>British Olympic cycling team</a:t>
            </a:r>
            <a:r>
              <a:rPr lang="en-US" dirty="0"/>
              <a:t>. - Won 8 gold medals at Beijing Olympics led by performance director Dave </a:t>
            </a:r>
            <a:r>
              <a:rPr lang="en-US" dirty="0" err="1"/>
              <a:t>Brailsford</a:t>
            </a:r>
            <a:r>
              <a:rPr lang="en-US" dirty="0"/>
              <a:t>.</a:t>
            </a:r>
          </a:p>
          <a:p>
            <a:endParaRPr lang="en-US" b="1" dirty="0"/>
          </a:p>
          <a:p>
            <a:r>
              <a:rPr lang="en-US" b="1" dirty="0"/>
              <a:t>Arsenal women's team </a:t>
            </a:r>
            <a:r>
              <a:rPr lang="en-US" dirty="0"/>
              <a:t>- </a:t>
            </a:r>
            <a:r>
              <a:rPr lang="en-GB" dirty="0"/>
              <a:t>In 22 years, up until the 2008/9 season Arsenal Women’s Team won </a:t>
            </a:r>
          </a:p>
          <a:p>
            <a:r>
              <a:rPr lang="en-GB" dirty="0"/>
              <a:t> 33 major trophies including 1 Women’s UEFA Cup, 3 domestic Trebles, 12 Premier League Titles, 10 National League Cups and 10 FA Cups, further cementing the Ladies team really are the present dominant force in the English domestic game. They won their 7</a:t>
            </a:r>
            <a:r>
              <a:rPr lang="en-GB" baseline="30000" dirty="0"/>
              <a:t>th</a:t>
            </a:r>
            <a:r>
              <a:rPr lang="en-GB" dirty="0"/>
              <a:t> successive Premier League title this year…</a:t>
            </a:r>
          </a:p>
          <a:p>
            <a:endParaRPr lang="en-GB" dirty="0"/>
          </a:p>
          <a:p>
            <a:pPr eaLnBrk="1" hangingPunct="1"/>
            <a:r>
              <a:rPr lang="en-US" b="1" dirty="0"/>
              <a:t>Girls aloud : </a:t>
            </a:r>
            <a:r>
              <a:rPr lang="en-US" dirty="0"/>
              <a:t>Sold 10 million records worldwide</a:t>
            </a:r>
          </a:p>
          <a:p>
            <a:pPr eaLnBrk="1" hangingPunct="1"/>
            <a:r>
              <a:rPr lang="en-US" dirty="0"/>
              <a:t>Most consecutive top ten entries by a female group</a:t>
            </a:r>
          </a:p>
          <a:p>
            <a:pPr eaLnBrk="1" hangingPunct="1"/>
            <a:r>
              <a:rPr lang="en-US" dirty="0"/>
              <a:t>All album have gone platinum.</a:t>
            </a:r>
          </a:p>
          <a:p>
            <a:pPr eaLnBrk="1" hangingPunct="1"/>
            <a:r>
              <a:rPr lang="en-US" dirty="0"/>
              <a:t>Must successful reality </a:t>
            </a:r>
            <a:r>
              <a:rPr lang="en-US" dirty="0" err="1"/>
              <a:t>tv</a:t>
            </a:r>
            <a:r>
              <a:rPr lang="en-US" dirty="0"/>
              <a:t> group</a:t>
            </a:r>
          </a:p>
          <a:p>
            <a:pPr eaLnBrk="1" hangingPunct="1"/>
            <a:endParaRPr lang="en-GB" dirty="0"/>
          </a:p>
          <a:p>
            <a:pPr eaLnBrk="1" hangingPunct="1"/>
            <a:r>
              <a:rPr lang="en-GB" b="1" dirty="0"/>
              <a:t>The New York city ballet: </a:t>
            </a:r>
            <a:r>
              <a:rPr lang="en-GB" dirty="0"/>
              <a:t>The New York City Ballet, one of the foremost dance companies in the world, is unique in US artistic history. Solely responsible for training its own artists and creating its own works, the New York City Ballet was the first ballet institution in the world with two permanent homes, the David H. Koch </a:t>
            </a:r>
            <a:r>
              <a:rPr lang="en-GB" dirty="0" err="1"/>
              <a:t>Theater</a:t>
            </a:r>
            <a:r>
              <a:rPr lang="en-GB" dirty="0"/>
              <a:t> at Lincoln </a:t>
            </a:r>
            <a:r>
              <a:rPr lang="en-GB" dirty="0" err="1"/>
              <a:t>Center</a:t>
            </a:r>
            <a:r>
              <a:rPr lang="en-GB" dirty="0"/>
              <a:t> and the Saratoga Performing Arts </a:t>
            </a:r>
            <a:r>
              <a:rPr lang="en-GB" dirty="0" err="1"/>
              <a:t>Center</a:t>
            </a:r>
            <a:r>
              <a:rPr lang="en-GB" dirty="0"/>
              <a:t> in Saratoga Springs, New York</a:t>
            </a:r>
            <a:endParaRPr lang="en-US" dirty="0"/>
          </a:p>
        </p:txBody>
      </p:sp>
    </p:spTree>
    <p:extLst>
      <p:ext uri="{BB962C8B-B14F-4D97-AF65-F5344CB8AC3E}">
        <p14:creationId xmlns:p14="http://schemas.microsoft.com/office/powerpoint/2010/main" val="71420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Keep your team focused on whole</a:t>
            </a:r>
            <a:r>
              <a:rPr lang="en-GB" baseline="0" dirty="0"/>
              <a:t> school goals. Use your action plan and </a:t>
            </a:r>
            <a:r>
              <a:rPr lang="en-GB" dirty="0"/>
              <a:t>display objective information on how well the team performing towards</a:t>
            </a:r>
            <a:r>
              <a:rPr lang="en-GB" baseline="0" dirty="0"/>
              <a:t> this</a:t>
            </a:r>
            <a:r>
              <a:rPr lang="en-GB" dirty="0"/>
              <a:t>, and how much time they have left to reach objectives. Make</a:t>
            </a:r>
            <a:r>
              <a:rPr lang="en-GB" baseline="0" dirty="0"/>
              <a:t> it really clear in all of your dialogue that you see this as a collective responsibility, if someone is slipping on their area, pull the team around them. This is really useful for things like heads of year where one form is slipping on attendance – what would be one action we could all do to help this form as a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Make sure the results are achievable. </a:t>
            </a:r>
            <a:r>
              <a:rPr lang="en-GB" dirty="0"/>
              <a:t>It’s important to make sure that the team is convinced that they will make it. If objectives are too ambitious, team members risk giving up. They will stop trying and focus their energy </a:t>
            </a:r>
            <a:r>
              <a:rPr lang="en-GB" b="0" dirty="0"/>
              <a:t>on personal goals, </a:t>
            </a:r>
            <a:r>
              <a:rPr lang="en-GB" dirty="0"/>
              <a:t>which is precisely what should be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fontAlgn="base"/>
            <a:r>
              <a:rPr lang="en-GB" b="0" dirty="0"/>
              <a:t>Prioritise team needs over personal individual ones. </a:t>
            </a:r>
            <a:r>
              <a:rPr lang="en-GB" dirty="0"/>
              <a:t>This can require a change of </a:t>
            </a:r>
            <a:r>
              <a:rPr lang="en-GB" dirty="0" err="1"/>
              <a:t>mindset</a:t>
            </a:r>
            <a:r>
              <a:rPr lang="en-GB" dirty="0"/>
              <a:t>; it means that when necessary, colleagues are able to make sacrifices for the good of the team. They must be willing to drop individual projects to help a teammate, or to switch priorities to re-align with the organization’s overall strategy. It’s a </a:t>
            </a:r>
            <a:r>
              <a:rPr lang="en-GB" b="0" dirty="0"/>
              <a:t>state of mind that requires </a:t>
            </a:r>
            <a:r>
              <a:rPr lang="en-GB" dirty="0"/>
              <a:t>a lot of flexibility, adaptability and nimbleness.</a:t>
            </a:r>
          </a:p>
          <a:p>
            <a:pPr fontAlgn="base"/>
            <a:endParaRPr lang="en-GB" dirty="0"/>
          </a:p>
          <a:p>
            <a:pPr fontAlgn="base"/>
            <a:r>
              <a:rPr lang="en-GB" b="0" dirty="0"/>
              <a:t>Taking collective responsibility for mistakes. </a:t>
            </a:r>
            <a:r>
              <a:rPr lang="en-GB" dirty="0"/>
              <a:t>Dealing with failure is one of </a:t>
            </a:r>
            <a:r>
              <a:rPr lang="en-GB" b="0" dirty="0"/>
              <a:t>the biggest challenge for a team, and the natural tendency is to blame other colleagues or external factors when things go wrong. The goal for healthy teams is to face the mistake, acknowledge it and start working together to prevent it from happening again in the future.</a:t>
            </a:r>
          </a:p>
          <a:p>
            <a:pPr fontAlgn="base"/>
            <a:endParaRPr lang="en-GB" b="0" dirty="0"/>
          </a:p>
          <a:p>
            <a:pPr fontAlgn="base"/>
            <a:r>
              <a:rPr lang="en-GB" dirty="0"/>
              <a:t>Celebrating successes. Just like mistakes should be acknowledged, successes must be praised! It’s great to </a:t>
            </a:r>
            <a:r>
              <a:rPr lang="en-GB" b="0" dirty="0"/>
              <a:t>recognize the individual contributions of colleagues; it will be a great reminder that the whole team is on the way to achieving the collective goals it set out to reach.</a:t>
            </a:r>
            <a:r>
              <a:rPr lang="en-GB" b="0"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15</a:t>
            </a:fld>
            <a:endParaRPr lang="en-US"/>
          </a:p>
        </p:txBody>
      </p:sp>
    </p:spTree>
    <p:extLst>
      <p:ext uri="{BB962C8B-B14F-4D97-AF65-F5344CB8AC3E}">
        <p14:creationId xmlns:p14="http://schemas.microsoft.com/office/powerpoint/2010/main" val="40867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a:t>
            </a:r>
            <a:r>
              <a:rPr lang="en-GB" b="0" baseline="0" dirty="0"/>
              <a:t> very old model, but one that is still as true today as it was in 1965 when it was published. This is </a:t>
            </a:r>
            <a:r>
              <a:rPr lang="en-GB" b="0" dirty="0"/>
              <a:t>Tuckman's Group Development Model. </a:t>
            </a:r>
          </a:p>
          <a:p>
            <a:r>
              <a:rPr lang="en-GB" b="0" dirty="0" err="1"/>
              <a:t>Tuckmann</a:t>
            </a:r>
            <a:r>
              <a:rPr lang="en-GB" b="0" baseline="0" dirty="0"/>
              <a:t> </a:t>
            </a:r>
            <a:r>
              <a:rPr lang="en-US" b="0" baseline="0" dirty="0"/>
              <a:t>did a piece of research looking at </a:t>
            </a:r>
            <a:r>
              <a:rPr lang="en-US" b="0" dirty="0"/>
              <a:t>the </a:t>
            </a:r>
            <a:r>
              <a:rPr lang="en-US" b="0" dirty="0" err="1"/>
              <a:t>behaviour</a:t>
            </a:r>
            <a:r>
              <a:rPr lang="en-US" b="0" dirty="0"/>
              <a:t> of small groups in a variety of environments, he </a:t>
            </a:r>
            <a:r>
              <a:rPr lang="en-US" b="0" dirty="0" err="1"/>
              <a:t>recognised</a:t>
            </a:r>
            <a:r>
              <a:rPr lang="en-US" b="0" dirty="0"/>
              <a:t> the distinct phases they go through, and suggested they need to experience all four stages before they achieve maximum effectiveness. </a:t>
            </a:r>
          </a:p>
          <a:p>
            <a:endParaRPr lang="en-US" b="0" dirty="0"/>
          </a:p>
          <a:p>
            <a:r>
              <a:rPr lang="en-US" b="0" dirty="0"/>
              <a:t>We</a:t>
            </a:r>
            <a:r>
              <a:rPr lang="en-US" b="0" baseline="0" dirty="0"/>
              <a:t> think it is worthwhile looking at the stages, because it is good to start </a:t>
            </a:r>
            <a:r>
              <a:rPr lang="en-US" b="0" baseline="0" dirty="0" err="1"/>
              <a:t>recognising</a:t>
            </a:r>
            <a:r>
              <a:rPr lang="en-US" b="0" baseline="0" dirty="0"/>
              <a:t> where you own team might be in their development, even if it doesn’t fit neatly in this model.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16</a:t>
            </a:fld>
            <a:endParaRPr lang="en-US"/>
          </a:p>
        </p:txBody>
      </p:sp>
    </p:spTree>
    <p:extLst>
      <p:ext uri="{BB962C8B-B14F-4D97-AF65-F5344CB8AC3E}">
        <p14:creationId xmlns:p14="http://schemas.microsoft.com/office/powerpoint/2010/main" val="163605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forming</a:t>
            </a:r>
            <a:r>
              <a:rPr lang="en-US" baseline="0" dirty="0"/>
              <a:t> phase, i</a:t>
            </a:r>
            <a:r>
              <a:rPr lang="en-US" dirty="0"/>
              <a:t>ndividual </a:t>
            </a:r>
            <a:r>
              <a:rPr lang="en-US" dirty="0" err="1"/>
              <a:t>behaviour</a:t>
            </a:r>
            <a:r>
              <a:rPr lang="en-US" dirty="0"/>
              <a:t> is driven by a desire to be accepted by the others, and avoid controversy or conflict.  Serious issues and feelings are avoided, and people focus on being busy with routines, such as team </a:t>
            </a:r>
            <a:r>
              <a:rPr lang="en-US" dirty="0" err="1"/>
              <a:t>organisation</a:t>
            </a:r>
            <a:r>
              <a:rPr lang="en-US" dirty="0"/>
              <a:t>, who does what, when to meet, etc.  But individuals are also gathering information and impressions - about each other, and about the scope of the task and how to approach it.  This is a comfortable stage to be in, but the avoidance of conflict and threat means that not much actually gets done.</a:t>
            </a:r>
          </a:p>
          <a:p>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17</a:t>
            </a:fld>
            <a:endParaRPr lang="en-US"/>
          </a:p>
        </p:txBody>
      </p:sp>
    </p:spTree>
    <p:extLst>
      <p:ext uri="{BB962C8B-B14F-4D97-AF65-F5344CB8AC3E}">
        <p14:creationId xmlns:p14="http://schemas.microsoft.com/office/powerpoint/2010/main" val="364489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in the group can only remain nice to each other for so long, as important issues start to be addressed.  Some people's patience will break early, and minor confrontations will arise that are quickly dealt with or glossed over.  These may relate to the work of the group itself, or to roles and responsibilities within the group. Some will observe that it's good to be getting into the real issues, whilst others will wish to remain in the comfort and security of stage 1. Storming is an important part of leading to high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new leaders</a:t>
            </a:r>
            <a:r>
              <a:rPr lang="en-US" baseline="0" dirty="0"/>
              <a:t> of a team, this phase can be really daunting. My advice is </a:t>
            </a:r>
            <a:r>
              <a:rPr lang="en-US" baseline="0" dirty="0" err="1"/>
              <a:t>recognise</a:t>
            </a:r>
            <a:r>
              <a:rPr lang="en-US" baseline="0" dirty="0"/>
              <a:t> it for what it is – a phase. Granted it can be quite a long phase and feels longer than it is when you are in it, but accepting that this is the nature of group formation will stop you being </a:t>
            </a:r>
            <a:r>
              <a:rPr lang="en-US" baseline="0" dirty="0" err="1"/>
              <a:t>destabilised</a:t>
            </a:r>
            <a:r>
              <a:rPr lang="en-US" baseline="0" dirty="0"/>
              <a:t> or </a:t>
            </a:r>
            <a:r>
              <a:rPr lang="en-US" baseline="0" dirty="0" err="1"/>
              <a:t>paralysed</a:t>
            </a:r>
            <a:r>
              <a:rPr lang="en-US" baseline="0" dirty="0"/>
              <a:t>. </a:t>
            </a:r>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18</a:t>
            </a:fld>
            <a:endParaRPr lang="en-US"/>
          </a:p>
        </p:txBody>
      </p:sp>
    </p:spTree>
    <p:extLst>
      <p:ext uri="{BB962C8B-B14F-4D97-AF65-F5344CB8AC3E}">
        <p14:creationId xmlns:p14="http://schemas.microsoft.com/office/powerpoint/2010/main" val="316442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the "rules of engagement" for the group become established, and the scope of the group's tasks or responsibilities are clear and agreed.  Having had their arguments, they now understand each other better, and can appreciate each other's skills and experience.  Individuals listen to each other, appreciate and support each other, and are prepared to change pre-conceived views: they feel they're part of a cohesive, effective group.  However, individuals have had to work hard to attain this stage, and may resist any pressure to change - especially from the outside - for fear that the group will break up, or revert to a storm.</a:t>
            </a:r>
            <a:endParaRPr lang="en-US" b="1" dirty="0"/>
          </a:p>
          <a:p>
            <a:pPr>
              <a:defRPr/>
            </a:pPr>
            <a:endParaRPr lang="en-US" b="1" dirty="0"/>
          </a:p>
          <a:p>
            <a:pPr>
              <a:defRPr/>
            </a:pPr>
            <a:r>
              <a:rPr lang="en-US" b="0" dirty="0"/>
              <a:t>Norming and re-norming</a:t>
            </a:r>
          </a:p>
          <a:p>
            <a:pPr>
              <a:defRPr/>
            </a:pPr>
            <a:r>
              <a:rPr lang="en-US" dirty="0"/>
              <a:t>It has been suggested that an additional stage be added of Norming after Forming and renaming the traditional Norming stage Re-Norming. This addition is designed to reflect that there is a period after Forming where the performance of a team gradually improves and the interference of a leader content with that level of performance will prevent a team progressing through the Storming stage to true performance. This puts the emphasis back on the team and leader as the Storming stage must be actively engaged in to succeed – too many 'diplomats' or 'peacemakers' especially in a leadership role may prevent the team from reaching their full potential.</a:t>
            </a:r>
          </a:p>
          <a:p>
            <a:pPr>
              <a:defRPr/>
            </a:pPr>
            <a:r>
              <a:rPr lang="en-US" dirty="0"/>
              <a:t>Rickards and </a:t>
            </a:r>
            <a:r>
              <a:rPr lang="en-US" dirty="0" err="1"/>
              <a:t>Moger</a:t>
            </a:r>
            <a:r>
              <a:rPr lang="en-US" dirty="0"/>
              <a:t> propose a similar extension to the Tuckman model when a group breaks out of its norms through a process of creative problem-solving. </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19</a:t>
            </a:fld>
            <a:endParaRPr lang="en-US"/>
          </a:p>
        </p:txBody>
      </p:sp>
    </p:spTree>
    <p:extLst>
      <p:ext uri="{BB962C8B-B14F-4D97-AF65-F5344CB8AC3E}">
        <p14:creationId xmlns:p14="http://schemas.microsoft.com/office/powerpoint/2010/main" val="340507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groups reach this stage, </a:t>
            </a:r>
            <a:r>
              <a:rPr lang="en-US" dirty="0" err="1"/>
              <a:t>characterised</a:t>
            </a:r>
            <a:r>
              <a:rPr lang="en-US" dirty="0"/>
              <a:t> by a state of interdependence and flexibility. Everyone knows each other well enough to be able to work together, and trusts each other enough to allow independent activity.  Roles and responsibilities change according to need in an almost seamless way.  Group identity, loyalty and morale are all high, and everyone is equally task-orientated and people-orientated.  This high degree of comfort means that all the energy of the group can be directed towards the task(s) in hand.</a:t>
            </a:r>
          </a:p>
          <a:p>
            <a:endParaRPr lang="en-US" b="1" dirty="0"/>
          </a:p>
          <a:p>
            <a:r>
              <a:rPr lang="en-US" b="0" dirty="0"/>
              <a:t>Adjourning and transforming</a:t>
            </a:r>
          </a:p>
          <a:p>
            <a:r>
              <a:rPr lang="en-US" dirty="0"/>
              <a:t>In 1977, Tuckman, jointly with Mary Ann Jensen, added a fifth stage to the 4 stages: </a:t>
            </a:r>
            <a:r>
              <a:rPr lang="en-US" i="1" dirty="0"/>
              <a:t>adjourning</a:t>
            </a:r>
            <a:r>
              <a:rPr lang="en-US" dirty="0"/>
              <a:t>, that involves completing the task and breaking up the team. Others call it the phase for </a:t>
            </a:r>
            <a:r>
              <a:rPr lang="en-US" i="1" dirty="0"/>
              <a:t>mourning</a:t>
            </a:r>
            <a:r>
              <a:rPr lang="en-US" dirty="0"/>
              <a:t>.</a:t>
            </a:r>
          </a:p>
          <a:p>
            <a:endParaRPr lang="en-US" dirty="0"/>
          </a:p>
          <a:p>
            <a:r>
              <a:rPr lang="en-US" b="1" dirty="0"/>
              <a:t>Task: </a:t>
            </a:r>
            <a:r>
              <a:rPr lang="en-US" dirty="0"/>
              <a:t>Self</a:t>
            </a:r>
            <a:r>
              <a:rPr lang="en-US" baseline="0" dirty="0"/>
              <a:t> reflection  - where is your current team?</a:t>
            </a:r>
            <a:endParaRPr lang="en-US"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20</a:t>
            </a:fld>
            <a:endParaRPr lang="en-US"/>
          </a:p>
        </p:txBody>
      </p:sp>
    </p:spTree>
    <p:extLst>
      <p:ext uri="{BB962C8B-B14F-4D97-AF65-F5344CB8AC3E}">
        <p14:creationId xmlns:p14="http://schemas.microsoft.com/office/powerpoint/2010/main" val="15961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CC35CA20-A24B-0D42-9BE4-3C0B4C9D1D74}" type="slidenum">
              <a:rPr lang="en-US" smtClean="0"/>
              <a:t>21</a:t>
            </a:fld>
            <a:endParaRPr lang="en-US"/>
          </a:p>
        </p:txBody>
      </p:sp>
    </p:spTree>
    <p:extLst>
      <p:ext uri="{BB962C8B-B14F-4D97-AF65-F5344CB8AC3E}">
        <p14:creationId xmlns:p14="http://schemas.microsoft.com/office/powerpoint/2010/main" val="141580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can we learn from them? Let’s have a look at one of them a little closer. The British cycling team.</a:t>
            </a:r>
          </a:p>
          <a:p>
            <a:r>
              <a:rPr lang="en-GB" b="1" baseline="0" dirty="0"/>
              <a:t>Task: </a:t>
            </a:r>
            <a:r>
              <a:rPr lang="en-GB" baseline="0" dirty="0"/>
              <a:t>2 minute discussion, what was it about this team that made them so successful?</a:t>
            </a:r>
          </a:p>
          <a:p>
            <a:r>
              <a:rPr lang="en-GB" baseline="0" dirty="0"/>
              <a:t>The list of the left is not exhaustive, but it includes some of the reasons. Leadership of course may well be mentioned. So let’s have a look at their leader and what he has to say about it. </a:t>
            </a:r>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3</a:t>
            </a:fld>
            <a:endParaRPr lang="en-US"/>
          </a:p>
        </p:txBody>
      </p:sp>
    </p:spTree>
    <p:extLst>
      <p:ext uri="{BB962C8B-B14F-4D97-AF65-F5344CB8AC3E}">
        <p14:creationId xmlns:p14="http://schemas.microsoft.com/office/powerpoint/2010/main" val="228421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Get inside the shoes of your team – create an optimal environment</a:t>
            </a:r>
          </a:p>
          <a:p>
            <a:pPr marL="228600" indent="-228600">
              <a:buAutoNum type="arabicPeriod"/>
            </a:pPr>
            <a:r>
              <a:rPr lang="en-GB" dirty="0"/>
              <a:t>Break down small steps to your goal – small improvements, Idea of continuous learning and improvement, Link between dreams and targets</a:t>
            </a:r>
          </a:p>
          <a:p>
            <a:pPr marL="228600" indent="-228600">
              <a:buAutoNum type="arabicPeriod"/>
            </a:pPr>
            <a:r>
              <a:rPr lang="en-GB" dirty="0"/>
              <a:t>Forget the results to limit the impact of emotions</a:t>
            </a:r>
          </a:p>
          <a:p>
            <a:pPr marL="228600" indent="-228600">
              <a:buAutoNum type="arabicPeriod"/>
            </a:pPr>
            <a:r>
              <a:rPr lang="en-GB" dirty="0"/>
              <a:t>What is in it for each individual? Give everyone ownership to influence the what and how</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19F9ED8-205D-4E07-9172-01D1A3FD8914}" type="slidenum">
              <a:rPr lang="en-GB" smtClean="0"/>
              <a:t>4</a:t>
            </a:fld>
            <a:endParaRPr lang="en-GB"/>
          </a:p>
        </p:txBody>
      </p:sp>
    </p:spTree>
    <p:extLst>
      <p:ext uri="{BB962C8B-B14F-4D97-AF65-F5344CB8AC3E}">
        <p14:creationId xmlns:p14="http://schemas.microsoft.com/office/powerpoint/2010/main" val="11095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Patrick </a:t>
            </a:r>
            <a:r>
              <a:rPr lang="en-GB" dirty="0" err="1"/>
              <a:t>Lencioni</a:t>
            </a:r>
            <a:r>
              <a:rPr lang="en-GB" dirty="0"/>
              <a:t> (wrote the bestselling business book with this title)</a:t>
            </a:r>
            <a:r>
              <a:rPr lang="en-GB" baseline="0" dirty="0"/>
              <a:t> identified that there are five dysfunctions that holds team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first is the absence of trust, which means members of the team fear being vulnerable with team members present. This is really normal when people are working together for the first time, or when you are dealing with pre-existing relationships where trust has been lost.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fear of being vulnerable with team members prevents the building of trust within the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5</a:t>
            </a:fld>
            <a:endParaRPr lang="en-US"/>
          </a:p>
        </p:txBody>
      </p:sp>
    </p:spTree>
    <p:extLst>
      <p:ext uri="{BB962C8B-B14F-4D97-AF65-F5344CB8AC3E}">
        <p14:creationId xmlns:p14="http://schemas.microsoft.com/office/powerpoint/2010/main" val="15068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a:t>
            </a:r>
            <a:r>
              <a:rPr lang="en-GB" baseline="0" dirty="0"/>
              <a:t> f</a:t>
            </a:r>
            <a:r>
              <a:rPr lang="en-GB" dirty="0"/>
              <a:t>ear of conflict</a:t>
            </a:r>
            <a:r>
              <a:rPr lang="en-GB" baseline="0" dirty="0"/>
              <a:t> leads us to a </a:t>
            </a:r>
            <a:r>
              <a:rPr lang="en-US" dirty="0"/>
              <a:t>desire to preserve artificial harmony,</a:t>
            </a:r>
            <a:r>
              <a:rPr lang="en-US" baseline="0" dirty="0"/>
              <a:t> which in turn</a:t>
            </a:r>
            <a:r>
              <a:rPr lang="en-US" dirty="0"/>
              <a:t> stifles the occurrence</a:t>
            </a:r>
            <a:r>
              <a:rPr lang="en-US" baseline="0" dirty="0"/>
              <a:t> </a:t>
            </a:r>
            <a:r>
              <a:rPr lang="en-GB" dirty="0"/>
              <a:t>of productive, ideological conflict. I</a:t>
            </a:r>
            <a:r>
              <a:rPr lang="en-GB" baseline="0" dirty="0"/>
              <a:t> imagine you all will be able to think of an example where you took avoided conflict to preserve harmony. But what is the effect? </a:t>
            </a:r>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7</a:t>
            </a:fld>
            <a:endParaRPr lang="en-US"/>
          </a:p>
        </p:txBody>
      </p:sp>
    </p:spTree>
    <p:extLst>
      <p:ext uri="{BB962C8B-B14F-4D97-AF65-F5344CB8AC3E}">
        <p14:creationId xmlns:p14="http://schemas.microsoft.com/office/powerpoint/2010/main" val="157509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third dysfunction in the lack of commitment from team members</a:t>
            </a:r>
            <a:r>
              <a:rPr lang="en-GB" baseline="0" dirty="0"/>
              <a:t> and this leads to ambiguity, with the </a:t>
            </a:r>
            <a:r>
              <a:rPr lang="en-US" dirty="0"/>
              <a:t>lack of clarity or buy-in preventing team members from</a:t>
            </a:r>
          </a:p>
          <a:p>
            <a:pPr>
              <a:defRPr/>
            </a:pPr>
            <a:r>
              <a:rPr lang="en-US" dirty="0"/>
              <a:t>making decisions they will stick to.</a:t>
            </a:r>
          </a:p>
          <a:p>
            <a:pPr>
              <a:defRPr/>
            </a:pPr>
            <a:endParaRPr lang="en-US" dirty="0"/>
          </a:p>
          <a:p>
            <a:pPr>
              <a:defRPr/>
            </a:pPr>
            <a:r>
              <a:rPr lang="en-US" dirty="0"/>
              <a:t>Without</a:t>
            </a:r>
            <a:r>
              <a:rPr lang="en-US" baseline="0" dirty="0"/>
              <a:t> sorting out the trust and the fear of conflict, it will be hard to reach a point where you get genuine commitment. </a:t>
            </a:r>
            <a:endParaRPr lang="en-US"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9</a:t>
            </a:fld>
            <a:endParaRPr lang="en-US"/>
          </a:p>
        </p:txBody>
      </p:sp>
    </p:spTree>
    <p:extLst>
      <p:ext uri="{BB962C8B-B14F-4D97-AF65-F5344CB8AC3E}">
        <p14:creationId xmlns:p14="http://schemas.microsoft.com/office/powerpoint/2010/main" val="108348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a:t>
            </a:r>
            <a:r>
              <a:rPr lang="en-GB" baseline="0" dirty="0"/>
              <a:t> fourth is an a</a:t>
            </a:r>
            <a:r>
              <a:rPr lang="en-GB" dirty="0"/>
              <a:t>voidance of accountability.</a:t>
            </a:r>
            <a:r>
              <a:rPr lang="en-GB" baseline="0" dirty="0"/>
              <a:t> The </a:t>
            </a:r>
            <a:r>
              <a:rPr lang="en-US" dirty="0"/>
              <a:t>need to avoid interpersonal discomfort prevents team</a:t>
            </a:r>
            <a:r>
              <a:rPr lang="en-US" baseline="0" dirty="0"/>
              <a:t> </a:t>
            </a:r>
            <a:r>
              <a:rPr lang="en-US" dirty="0"/>
              <a:t>members from holding one another accountable for their</a:t>
            </a:r>
          </a:p>
          <a:p>
            <a:pPr>
              <a:defRPr/>
            </a:pPr>
            <a:r>
              <a:rPr lang="en-GB" dirty="0"/>
              <a:t>behaviours and performance. This in term leads to low standards. </a:t>
            </a:r>
          </a:p>
          <a:p>
            <a:pPr>
              <a:defRPr/>
            </a:pPr>
            <a:endParaRPr lang="en-GB" dirty="0"/>
          </a:p>
          <a:p>
            <a:pPr>
              <a:defRPr/>
            </a:pPr>
            <a:r>
              <a:rPr lang="en-GB" dirty="0"/>
              <a:t>See</a:t>
            </a:r>
            <a:r>
              <a:rPr lang="en-GB" baseline="0" dirty="0"/>
              <a:t> the training on ‘difficult conversations’ to help with this one from a leaders perspective. But truly great teams will have also created an environment where members feel that its okay to call each other out if they are not demonstrating the behaviours that makes them the great team. Often our pupils are much better at this then we are with our colleagues. </a:t>
            </a:r>
          </a:p>
          <a:p>
            <a:pPr>
              <a:defRPr/>
            </a:pPr>
            <a:endParaRPr lang="en-GB" baseline="0" dirty="0"/>
          </a:p>
          <a:p>
            <a:pPr>
              <a:defRPr/>
            </a:pPr>
            <a:r>
              <a:rPr lang="en-GB" b="1" baseline="0" dirty="0"/>
              <a:t>Task: </a:t>
            </a:r>
            <a:r>
              <a:rPr lang="en-GB" baseline="0" dirty="0"/>
              <a:t>Discuss in your groups, how you would approach a situation where one of the members in your team was not displaying an agreed behaviour or action. Give a scenario such as ‘</a:t>
            </a:r>
            <a:r>
              <a:rPr lang="en-GB" i="1" baseline="0" dirty="0"/>
              <a:t>You are a head of department. As a middle leadership team you have agreed on the new school marking policy. You all agreed in the meeting you were happy with it and would trial it for three months and evaluate. You walk into the staffroom to hear one of your co-colleagues laughing with some teachers saying they are going to ignore the marking policy, it is a waste of time’. </a:t>
            </a:r>
          </a:p>
          <a:p>
            <a:pPr>
              <a:defRPr/>
            </a:pPr>
            <a:endParaRPr lang="en-GB" baseline="0" dirty="0"/>
          </a:p>
          <a:p>
            <a:pPr>
              <a:defRPr/>
            </a:pPr>
            <a:endParaRPr lang="en-GB" baseline="0" dirty="0"/>
          </a:p>
          <a:p>
            <a:pPr>
              <a:defRPr/>
            </a:pPr>
            <a:endParaRPr lang="en-GB" baseline="0" dirty="0"/>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CC35CA20-A24B-0D42-9BE4-3C0B4C9D1D74}" type="slidenum">
              <a:rPr lang="en-US" smtClean="0"/>
              <a:t>10</a:t>
            </a:fld>
            <a:endParaRPr lang="en-US"/>
          </a:p>
        </p:txBody>
      </p:sp>
    </p:spTree>
    <p:extLst>
      <p:ext uri="{BB962C8B-B14F-4D97-AF65-F5344CB8AC3E}">
        <p14:creationId xmlns:p14="http://schemas.microsoft.com/office/powerpoint/2010/main" val="192568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a:t>
            </a:r>
            <a:r>
              <a:rPr lang="en-GB" baseline="0" dirty="0"/>
              <a:t> final dysfunction is the i</a:t>
            </a:r>
            <a:r>
              <a:rPr lang="en-GB" dirty="0"/>
              <a:t>nattention to results. It happens</a:t>
            </a:r>
            <a:r>
              <a:rPr lang="en-GB" baseline="0" dirty="0"/>
              <a:t> where </a:t>
            </a:r>
            <a:r>
              <a:rPr lang="en-US" baseline="0" dirty="0"/>
              <a:t>t</a:t>
            </a:r>
            <a:r>
              <a:rPr lang="en-US" dirty="0"/>
              <a:t>he pursuit of individual goals and personal status erodes the</a:t>
            </a:r>
            <a:r>
              <a:rPr lang="en-US" baseline="0" dirty="0"/>
              <a:t> </a:t>
            </a:r>
            <a:r>
              <a:rPr lang="en-GB" dirty="0"/>
              <a:t>focus on collective success. </a:t>
            </a:r>
          </a:p>
          <a:p>
            <a:pPr>
              <a:defRPr/>
            </a:pPr>
            <a:endParaRPr lang="en-GB" dirty="0"/>
          </a:p>
          <a:p>
            <a:pPr>
              <a:defRPr/>
            </a:pPr>
            <a:r>
              <a:rPr lang="en-GB" sz="1200" u="none" strike="noStrike" kern="1200" dirty="0">
                <a:solidFill>
                  <a:schemeClr val="tx1"/>
                </a:solidFill>
                <a:effectLst/>
                <a:latin typeface="+mn-lt"/>
                <a:ea typeface="+mn-ea"/>
                <a:cs typeface="+mn-cs"/>
              </a:rPr>
              <a:t>For </a:t>
            </a:r>
            <a:r>
              <a:rPr lang="en-GB" sz="1200" b="0" u="none" strike="noStrike" kern="1200" dirty="0">
                <a:solidFill>
                  <a:schemeClr val="tx1"/>
                </a:solidFill>
                <a:effectLst/>
                <a:latin typeface="+mn-lt"/>
                <a:ea typeface="+mn-ea"/>
                <a:cs typeface="+mn-cs"/>
              </a:rPr>
              <a:t>a team to work well, everybody has to make collective results their number one priority. The problem is that, more often than not, people will focus on their individual goals </a:t>
            </a:r>
            <a:r>
              <a:rPr lang="en-GB" sz="1200" u="none" strike="noStrike" kern="1200" dirty="0">
                <a:solidFill>
                  <a:schemeClr val="tx1"/>
                </a:solidFill>
                <a:effectLst/>
                <a:latin typeface="+mn-lt"/>
                <a:ea typeface="+mn-ea"/>
                <a:cs typeface="+mn-cs"/>
              </a:rPr>
              <a:t>rather than on team achievements, adopting a “my part of the boat is not sinking” approach. Even with the best intentions, there is a natural tendency for colleagues </a:t>
            </a:r>
            <a:r>
              <a:rPr lang="en-GB" sz="1200" b="0" u="none" strike="noStrike" kern="1200" dirty="0">
                <a:solidFill>
                  <a:schemeClr val="tx1"/>
                </a:solidFill>
                <a:effectLst/>
                <a:latin typeface="+mn-lt"/>
                <a:ea typeface="+mn-ea"/>
                <a:cs typeface="+mn-cs"/>
              </a:rPr>
              <a:t>to put their department ahead of </a:t>
            </a:r>
            <a:r>
              <a:rPr lang="en-GB" sz="1200" u="none" strike="noStrike" kern="1200" dirty="0">
                <a:solidFill>
                  <a:schemeClr val="tx1"/>
                </a:solidFill>
                <a:effectLst/>
                <a:latin typeface="+mn-lt"/>
                <a:ea typeface="+mn-ea"/>
                <a:cs typeface="+mn-cs"/>
              </a:rPr>
              <a:t>the whole school</a:t>
            </a:r>
            <a:r>
              <a:rPr lang="en-GB" sz="1200" u="none" strike="noStrike" kern="1200" baseline="0" dirty="0">
                <a:solidFill>
                  <a:schemeClr val="tx1"/>
                </a:solidFill>
                <a:effectLst/>
                <a:latin typeface="+mn-lt"/>
                <a:ea typeface="+mn-ea"/>
                <a:cs typeface="+mn-cs"/>
              </a:rPr>
              <a:t> or trust</a:t>
            </a:r>
            <a:r>
              <a:rPr lang="en-GB" sz="1200" u="none" strike="noStrike" kern="1200" dirty="0">
                <a:solidFill>
                  <a:schemeClr val="tx1"/>
                </a:solidFill>
                <a:effectLst/>
                <a:latin typeface="+mn-lt"/>
                <a:ea typeface="+mn-ea"/>
                <a:cs typeface="+mn-cs"/>
              </a:rPr>
              <a:t>, because they feel closer to that group and responsible for its members.</a:t>
            </a:r>
            <a:endParaRPr lang="en-GB" dirty="0"/>
          </a:p>
          <a:p>
            <a:r>
              <a:rPr lang="en-GB" sz="1200" u="none" strike="noStrike" kern="1200" dirty="0">
                <a:solidFill>
                  <a:schemeClr val="tx1"/>
                </a:solidFill>
                <a:effectLst/>
                <a:latin typeface="+mn-lt"/>
                <a:ea typeface="+mn-ea"/>
                <a:cs typeface="+mn-cs"/>
              </a:rPr>
              <a:t>However, it’s important to understand that individual team members are expected to always do what’s best for the</a:t>
            </a:r>
            <a:r>
              <a:rPr lang="en-GB" sz="1200" u="none" strike="noStrike" kern="1200" baseline="0" dirty="0">
                <a:solidFill>
                  <a:schemeClr val="tx1"/>
                </a:solidFill>
                <a:effectLst/>
                <a:latin typeface="+mn-lt"/>
                <a:ea typeface="+mn-ea"/>
                <a:cs typeface="+mn-cs"/>
              </a:rPr>
              <a:t> organisation</a:t>
            </a:r>
            <a:r>
              <a:rPr lang="en-GB" sz="1200" u="none" strike="noStrike" kern="1200" dirty="0">
                <a:solidFill>
                  <a:schemeClr val="tx1"/>
                </a:solidFill>
                <a:effectLst/>
                <a:latin typeface="+mn-lt"/>
                <a:ea typeface="+mn-ea"/>
                <a:cs typeface="+mn-cs"/>
              </a:rPr>
              <a:t>, not to fight for their functional area of expertise. On an effective team, colleagues are willing to sacrifice the results or the well-being of their subgroup for </a:t>
            </a:r>
            <a:r>
              <a:rPr lang="en-GB" sz="1200" b="0" u="none" strike="noStrike" kern="1200" dirty="0">
                <a:solidFill>
                  <a:schemeClr val="tx1"/>
                </a:solidFill>
                <a:effectLst/>
                <a:latin typeface="+mn-lt"/>
                <a:ea typeface="+mn-ea"/>
                <a:cs typeface="+mn-cs"/>
              </a:rPr>
              <a:t>the good of the whole.</a:t>
            </a:r>
          </a:p>
          <a:p>
            <a:endParaRPr lang="en-GB" b="0" dirty="0"/>
          </a:p>
        </p:txBody>
      </p:sp>
      <p:sp>
        <p:nvSpPr>
          <p:cNvPr id="4" name="Slide Number Placeholder 3"/>
          <p:cNvSpPr>
            <a:spLocks noGrp="1"/>
          </p:cNvSpPr>
          <p:nvPr>
            <p:ph type="sldNum" sz="quarter" idx="10"/>
          </p:nvPr>
        </p:nvSpPr>
        <p:spPr/>
        <p:txBody>
          <a:bodyPr/>
          <a:lstStyle/>
          <a:p>
            <a:fld id="{CC35CA20-A24B-0D42-9BE4-3C0B4C9D1D74}" type="slidenum">
              <a:rPr lang="en-US" smtClean="0"/>
              <a:t>11</a:t>
            </a:fld>
            <a:endParaRPr lang="en-US"/>
          </a:p>
        </p:txBody>
      </p:sp>
    </p:spTree>
    <p:extLst>
      <p:ext uri="{BB962C8B-B14F-4D97-AF65-F5344CB8AC3E}">
        <p14:creationId xmlns:p14="http://schemas.microsoft.com/office/powerpoint/2010/main" val="384513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EA11583-3D93-4A49-84DE-412261CE5097}" type="slidenum">
              <a:rPr lang="en-GB" smtClean="0">
                <a:ea typeface="Osaka"/>
                <a:cs typeface="Osaka"/>
              </a:rPr>
              <a:pPr/>
              <a:t>13</a:t>
            </a:fld>
            <a:endParaRPr lang="en-GB">
              <a:ea typeface="Osaka"/>
              <a:cs typeface="Osaka"/>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b="1" dirty="0"/>
              <a:t>Task: </a:t>
            </a:r>
            <a:r>
              <a:rPr lang="en-US" b="0" dirty="0"/>
              <a:t>2</a:t>
            </a:r>
            <a:r>
              <a:rPr lang="en-US" b="0" baseline="0" dirty="0"/>
              <a:t> minutes in pairs to discuss what do all these have in common? </a:t>
            </a:r>
          </a:p>
          <a:p>
            <a:pPr eaLnBrk="1" hangingPunct="1"/>
            <a:r>
              <a:rPr lang="en-US" b="0" baseline="0" dirty="0"/>
              <a:t>The answer is that they are all highly effective teams. </a:t>
            </a:r>
            <a:endParaRPr lang="en-US" b="0" dirty="0"/>
          </a:p>
          <a:p>
            <a:pPr eaLnBrk="1" hangingPunct="1"/>
            <a:endParaRPr lang="en-US" b="1" dirty="0"/>
          </a:p>
          <a:p>
            <a:pPr eaLnBrk="1" hangingPunct="1"/>
            <a:r>
              <a:rPr lang="en-US" b="1" dirty="0"/>
              <a:t>British Olympic cycling team</a:t>
            </a:r>
            <a:r>
              <a:rPr lang="en-US" dirty="0"/>
              <a:t>. - Won 8 gold medals at Beijing Olympics led by performance director Dave </a:t>
            </a:r>
            <a:r>
              <a:rPr lang="en-US" dirty="0" err="1"/>
              <a:t>Brailsford</a:t>
            </a:r>
            <a:r>
              <a:rPr lang="en-US" dirty="0"/>
              <a:t>.</a:t>
            </a:r>
          </a:p>
          <a:p>
            <a:endParaRPr lang="en-US" b="1" dirty="0"/>
          </a:p>
          <a:p>
            <a:r>
              <a:rPr lang="en-US" b="1" dirty="0"/>
              <a:t>Arsenal women's team </a:t>
            </a:r>
            <a:r>
              <a:rPr lang="en-US" dirty="0"/>
              <a:t>- </a:t>
            </a:r>
            <a:r>
              <a:rPr lang="en-GB" dirty="0"/>
              <a:t>In 22 years, up until the 2008/9 season Arsenal Women’s Team won </a:t>
            </a:r>
          </a:p>
          <a:p>
            <a:r>
              <a:rPr lang="en-GB" dirty="0"/>
              <a:t> 33 major trophies including 1 Women’s UEFA Cup, 3 domestic Trebles, 12 Premier League Titles, 10 National League Cups and 10 FA Cups, further cementing the Ladies team really are the present dominant force in the English domestic game. They won their 7</a:t>
            </a:r>
            <a:r>
              <a:rPr lang="en-GB" baseline="30000" dirty="0"/>
              <a:t>th</a:t>
            </a:r>
            <a:r>
              <a:rPr lang="en-GB" dirty="0"/>
              <a:t> successive Premier League title this year…</a:t>
            </a:r>
          </a:p>
          <a:p>
            <a:endParaRPr lang="en-GB" dirty="0"/>
          </a:p>
          <a:p>
            <a:pPr eaLnBrk="1" hangingPunct="1"/>
            <a:r>
              <a:rPr lang="en-US" b="1" dirty="0"/>
              <a:t>Girls aloud : </a:t>
            </a:r>
            <a:r>
              <a:rPr lang="en-US" dirty="0"/>
              <a:t>Sold 10 million records worldwide</a:t>
            </a:r>
          </a:p>
          <a:p>
            <a:pPr eaLnBrk="1" hangingPunct="1"/>
            <a:r>
              <a:rPr lang="en-US" dirty="0"/>
              <a:t>Most consecutive top ten entries by a female group</a:t>
            </a:r>
          </a:p>
          <a:p>
            <a:pPr eaLnBrk="1" hangingPunct="1"/>
            <a:r>
              <a:rPr lang="en-US" dirty="0"/>
              <a:t>All album have gone platinum.</a:t>
            </a:r>
          </a:p>
          <a:p>
            <a:pPr eaLnBrk="1" hangingPunct="1"/>
            <a:r>
              <a:rPr lang="en-US" dirty="0"/>
              <a:t>Must successful reality </a:t>
            </a:r>
            <a:r>
              <a:rPr lang="en-US" dirty="0" err="1"/>
              <a:t>tv</a:t>
            </a:r>
            <a:r>
              <a:rPr lang="en-US" dirty="0"/>
              <a:t> group</a:t>
            </a:r>
          </a:p>
          <a:p>
            <a:pPr eaLnBrk="1" hangingPunct="1"/>
            <a:endParaRPr lang="en-GB" dirty="0"/>
          </a:p>
          <a:p>
            <a:pPr eaLnBrk="1" hangingPunct="1"/>
            <a:r>
              <a:rPr lang="en-GB" b="1" dirty="0"/>
              <a:t>The New York city ballet: </a:t>
            </a:r>
            <a:r>
              <a:rPr lang="en-GB" dirty="0"/>
              <a:t>The New York City Ballet, one of the foremost dance companies in the world, is unique in US artistic history. Solely responsible for training its own artists and creating its own works, the New York City Ballet was the first ballet institution in the world with two permanent homes, the David H. Koch </a:t>
            </a:r>
            <a:r>
              <a:rPr lang="en-GB" dirty="0" err="1"/>
              <a:t>Theater</a:t>
            </a:r>
            <a:r>
              <a:rPr lang="en-GB" dirty="0"/>
              <a:t> at Lincoln </a:t>
            </a:r>
            <a:r>
              <a:rPr lang="en-GB" dirty="0" err="1"/>
              <a:t>Center</a:t>
            </a:r>
            <a:r>
              <a:rPr lang="en-GB" dirty="0"/>
              <a:t> and the Saratoga Performing Arts </a:t>
            </a:r>
            <a:r>
              <a:rPr lang="en-GB" dirty="0" err="1"/>
              <a:t>Center</a:t>
            </a:r>
            <a:r>
              <a:rPr lang="en-GB" dirty="0"/>
              <a:t> in Saratoga Springs, New York</a:t>
            </a:r>
            <a:endParaRPr lang="en-US" dirty="0"/>
          </a:p>
        </p:txBody>
      </p:sp>
    </p:spTree>
    <p:extLst>
      <p:ext uri="{BB962C8B-B14F-4D97-AF65-F5344CB8AC3E}">
        <p14:creationId xmlns:p14="http://schemas.microsoft.com/office/powerpoint/2010/main" val="299046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2B7E-C330-4143-808F-F05C389A8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DB15CF-60D9-4C38-9E3C-C40F7F758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FEA565-8B5A-45DB-B443-6221B5547050}"/>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99429BE2-E1C1-45B8-9123-15C5F47BEA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69440-19A7-44C5-BCE5-C8ACE4282E44}"/>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86561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11ED-6965-4E6C-8CF5-E904E5CCDE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FAE56-6ACA-4509-BD81-04E66EC5AD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EDE4C-3108-4033-BE2B-71143AB06846}"/>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5F96B8E5-8830-499C-B6D2-8D01CE56D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ADFFF-DA6C-43D5-99A4-31CDC5DF8E07}"/>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05473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FAD9DC-75B9-40B6-A80C-3AEC75D8A5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8B3591-408B-4D8D-B8FB-CDF6A1F8A8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0C05E-11B7-4F4A-BF1A-502A531DCB5A}"/>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137153B5-41C0-403D-90F0-F41CE3D3F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E6EAE-7B30-4C9C-993A-013DFD7E1F65}"/>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383585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074E-E0C5-414A-9A77-1C3CBB17EC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E12E4-0A03-4A7C-B46E-DA78CEEFC1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0C540-DE60-4DD8-9ADE-30E6535FA5A4}"/>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268AF0AA-8EB7-4EE7-84B9-2CEE6E213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BCEB9-4EF0-42BA-966C-BFC0EF9D07D2}"/>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325085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59D0-A0C2-44E2-A480-DFDBAA777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2A9775-C78A-45A1-B5A4-BF4849222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4ECB2E-0D1D-4AAC-BF3A-B70AD7412B6E}"/>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84B7EB17-46CC-40F1-8163-E7C31243E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001DC3-771E-456D-8284-A9C1AC4E697D}"/>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84021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A8A9-E414-4FBC-848B-FF0172603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ADA84A-D713-4D03-8AB7-672E152EFF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FAA57-28F0-4999-9B4A-D8E540830A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17E195-7A88-4BF8-BF24-7F9951BB5FED}"/>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6" name="Footer Placeholder 5">
            <a:extLst>
              <a:ext uri="{FF2B5EF4-FFF2-40B4-BE49-F238E27FC236}">
                <a16:creationId xmlns:a16="http://schemas.microsoft.com/office/drawing/2014/main" id="{91C5A65E-EC63-4282-B3D4-50F55FE3B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7A6699-FAB1-4935-8FB2-FF671CAE107A}"/>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6975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03D9-1E11-45CC-8EFD-5B18B151A0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A72CE-C503-4405-A91F-368758E8F5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269C74-8C9E-4CC7-918E-3B81656E64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FACE0E-7679-47AB-85AC-46DC5869A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3B2A5A-3B43-4D07-A543-7218FC1740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A517EB-492B-40B3-8783-C2C49365DFD0}"/>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8" name="Footer Placeholder 7">
            <a:extLst>
              <a:ext uri="{FF2B5EF4-FFF2-40B4-BE49-F238E27FC236}">
                <a16:creationId xmlns:a16="http://schemas.microsoft.com/office/drawing/2014/main" id="{EEB262E6-42BE-4E9F-BF99-0B48E19FDF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170D67-EC98-4264-BAD9-FCBF99C686B5}"/>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412213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1736-69E0-4B81-B4F0-B74E02D969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B5CA45-981B-4139-8A8D-0D7015E78FD3}"/>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4" name="Footer Placeholder 3">
            <a:extLst>
              <a:ext uri="{FF2B5EF4-FFF2-40B4-BE49-F238E27FC236}">
                <a16:creationId xmlns:a16="http://schemas.microsoft.com/office/drawing/2014/main" id="{796735DA-99C5-4FED-BFD6-F1F156377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8AF20D-9597-46A0-9EBC-7BD9F42D1A44}"/>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0368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8D063-DEED-40C9-A627-698282E2E8F7}"/>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3" name="Footer Placeholder 2">
            <a:extLst>
              <a:ext uri="{FF2B5EF4-FFF2-40B4-BE49-F238E27FC236}">
                <a16:creationId xmlns:a16="http://schemas.microsoft.com/office/drawing/2014/main" id="{2CE844C1-221A-4466-9537-E4D571E64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D8DFCD-8B0A-4342-9C79-0A00A7459AEF}"/>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06763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568A-3B50-4A46-AD5B-A35D78A32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79F38D-FC5A-4489-A4E5-B76F8AC721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200A24-1219-4181-820B-0C2D1B0BC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9AE7A-ABC8-48A9-B41A-EB1FD1EA9813}"/>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6" name="Footer Placeholder 5">
            <a:extLst>
              <a:ext uri="{FF2B5EF4-FFF2-40B4-BE49-F238E27FC236}">
                <a16:creationId xmlns:a16="http://schemas.microsoft.com/office/drawing/2014/main" id="{37B11FAC-222B-4E76-85A6-522C5C6CEC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996CC-378E-487C-9434-B6B817D22D9A}"/>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149203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22F3-9A56-4928-856A-54E5547DF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2BAC4B-660B-48B7-8050-EC94A2BA7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DF9AF0-CD79-4249-BFEE-B5279B012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147588-1647-4AC9-B9DA-1AC63AA8ABA5}"/>
              </a:ext>
            </a:extLst>
          </p:cNvPr>
          <p:cNvSpPr>
            <a:spLocks noGrp="1"/>
          </p:cNvSpPr>
          <p:nvPr>
            <p:ph type="dt" sz="half" idx="10"/>
          </p:nvPr>
        </p:nvSpPr>
        <p:spPr/>
        <p:txBody>
          <a:bodyPr/>
          <a:lstStyle/>
          <a:p>
            <a:fld id="{FB682188-1272-4658-B4E6-C4613C52304B}" type="datetimeFigureOut">
              <a:rPr lang="en-GB" smtClean="0"/>
              <a:t>03/09/2020</a:t>
            </a:fld>
            <a:endParaRPr lang="en-GB"/>
          </a:p>
        </p:txBody>
      </p:sp>
      <p:sp>
        <p:nvSpPr>
          <p:cNvPr id="6" name="Footer Placeholder 5">
            <a:extLst>
              <a:ext uri="{FF2B5EF4-FFF2-40B4-BE49-F238E27FC236}">
                <a16:creationId xmlns:a16="http://schemas.microsoft.com/office/drawing/2014/main" id="{CA9104BA-5A52-4AA2-AF6C-62DD1AA00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C82A87-0E7A-4AD9-8C49-ED0CDD297C12}"/>
              </a:ext>
            </a:extLst>
          </p:cNvPr>
          <p:cNvSpPr>
            <a:spLocks noGrp="1"/>
          </p:cNvSpPr>
          <p:nvPr>
            <p:ph type="sldNum" sz="quarter" idx="12"/>
          </p:nvPr>
        </p:nvSpPr>
        <p:spPr/>
        <p:txBody>
          <a:bodyPr/>
          <a:lstStyle/>
          <a:p>
            <a:fld id="{C3F04ED9-F78D-40DF-B4DF-2309BE87A69A}" type="slidenum">
              <a:rPr lang="en-GB" smtClean="0"/>
              <a:t>‹#›</a:t>
            </a:fld>
            <a:endParaRPr lang="en-GB"/>
          </a:p>
        </p:txBody>
      </p:sp>
    </p:spTree>
    <p:extLst>
      <p:ext uri="{BB962C8B-B14F-4D97-AF65-F5344CB8AC3E}">
        <p14:creationId xmlns:p14="http://schemas.microsoft.com/office/powerpoint/2010/main" val="28857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FDD59-6CA3-4778-8E0C-E6FEE0A16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220449-3B20-4C71-B40E-E67308B3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220D5-46F7-4EFB-9308-F9A81B2EF6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2188-1272-4658-B4E6-C4613C52304B}" type="datetimeFigureOut">
              <a:rPr lang="en-GB" smtClean="0"/>
              <a:t>03/09/2020</a:t>
            </a:fld>
            <a:endParaRPr lang="en-GB"/>
          </a:p>
        </p:txBody>
      </p:sp>
      <p:sp>
        <p:nvSpPr>
          <p:cNvPr id="5" name="Footer Placeholder 4">
            <a:extLst>
              <a:ext uri="{FF2B5EF4-FFF2-40B4-BE49-F238E27FC236}">
                <a16:creationId xmlns:a16="http://schemas.microsoft.com/office/drawing/2014/main" id="{36F614FD-E43C-4997-A42A-3F916039C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80813E-3C2B-45F6-A52E-099AB5DF4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04ED9-F78D-40DF-B4DF-2309BE87A69A}" type="slidenum">
              <a:rPr lang="en-GB" smtClean="0"/>
              <a:t>‹#›</a:t>
            </a:fld>
            <a:endParaRPr lang="en-GB"/>
          </a:p>
        </p:txBody>
      </p:sp>
    </p:spTree>
    <p:extLst>
      <p:ext uri="{BB962C8B-B14F-4D97-AF65-F5344CB8AC3E}">
        <p14:creationId xmlns:p14="http://schemas.microsoft.com/office/powerpoint/2010/main" val="146714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djmick.co.uk/latest/?p=1482"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www.entrepreneur.com/article/238283"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djmick.co.uk/latest/?p=1482"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pTtLIyXs8U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NQxYlu12ji8"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2" descr="http://graphics8.nytimes.com/images/2007/04/26/arts/Ballet600.jpg"/>
          <p:cNvPicPr>
            <a:picLocks noChangeAspect="1" noChangeArrowheads="1"/>
          </p:cNvPicPr>
          <p:nvPr/>
        </p:nvPicPr>
        <p:blipFill>
          <a:blip r:embed="rId3"/>
          <a:srcRect/>
          <a:stretch>
            <a:fillRect/>
          </a:stretch>
        </p:blipFill>
        <p:spPr bwMode="auto">
          <a:xfrm>
            <a:off x="1666875" y="3714750"/>
            <a:ext cx="5303838" cy="2571750"/>
          </a:xfrm>
          <a:prstGeom prst="rect">
            <a:avLst/>
          </a:prstGeom>
          <a:noFill/>
          <a:ln w="9525">
            <a:noFill/>
            <a:miter lim="800000"/>
            <a:headEnd/>
            <a:tailEnd/>
          </a:ln>
        </p:spPr>
      </p:pic>
      <p:pic>
        <p:nvPicPr>
          <p:cNvPr id="27650" name="Picture 2" descr="http://news.xinhuanet.com/english/2008-08/17/xinsrc_0220805171931640730117.jpg"/>
          <p:cNvPicPr>
            <a:picLocks noChangeAspect="1" noChangeArrowheads="1"/>
          </p:cNvPicPr>
          <p:nvPr/>
        </p:nvPicPr>
        <p:blipFill>
          <a:blip r:embed="rId4"/>
          <a:srcRect/>
          <a:stretch>
            <a:fillRect/>
          </a:stretch>
        </p:blipFill>
        <p:spPr bwMode="auto">
          <a:xfrm>
            <a:off x="1738313" y="357189"/>
            <a:ext cx="3071812" cy="2181225"/>
          </a:xfrm>
          <a:prstGeom prst="rect">
            <a:avLst/>
          </a:prstGeom>
          <a:noFill/>
          <a:ln w="9525">
            <a:noFill/>
            <a:miter lim="800000"/>
            <a:headEnd/>
            <a:tailEnd/>
          </a:ln>
        </p:spPr>
      </p:pic>
      <p:pic>
        <p:nvPicPr>
          <p:cNvPr id="27651" name="Picture 2" descr="Girls ALoud">
            <a:hlinkClick r:id="rId5" tooltip="Girls ALoud"/>
          </p:cNvPr>
          <p:cNvPicPr>
            <a:picLocks noChangeAspect="1" noChangeArrowheads="1"/>
          </p:cNvPicPr>
          <p:nvPr/>
        </p:nvPicPr>
        <p:blipFill>
          <a:blip r:embed="rId6"/>
          <a:srcRect/>
          <a:stretch>
            <a:fillRect/>
          </a:stretch>
        </p:blipFill>
        <p:spPr bwMode="auto">
          <a:xfrm>
            <a:off x="7096126" y="3714751"/>
            <a:ext cx="3344863" cy="3000375"/>
          </a:xfrm>
          <a:prstGeom prst="rect">
            <a:avLst/>
          </a:prstGeom>
          <a:noFill/>
          <a:ln w="9525">
            <a:noFill/>
            <a:miter lim="800000"/>
            <a:headEnd/>
            <a:tailEnd/>
          </a:ln>
        </p:spPr>
      </p:pic>
      <p:sp>
        <p:nvSpPr>
          <p:cNvPr id="27652" name="Rectangle 9"/>
          <p:cNvSpPr>
            <a:spLocks noChangeArrowheads="1"/>
          </p:cNvSpPr>
          <p:nvPr/>
        </p:nvSpPr>
        <p:spPr bwMode="auto">
          <a:xfrm>
            <a:off x="1809751" y="2786063"/>
            <a:ext cx="8501063" cy="646112"/>
          </a:xfrm>
          <a:prstGeom prst="rect">
            <a:avLst/>
          </a:prstGeom>
          <a:noFill/>
          <a:ln w="9525">
            <a:noFill/>
            <a:miter lim="800000"/>
            <a:headEnd/>
            <a:tailEnd/>
          </a:ln>
        </p:spPr>
        <p:txBody>
          <a:bodyPr>
            <a:spAutoFit/>
          </a:bodyPr>
          <a:lstStyle/>
          <a:p>
            <a:pPr algn="ctr"/>
            <a:r>
              <a:rPr lang="en-GB" sz="3600" dirty="0">
                <a:solidFill>
                  <a:srgbClr val="00B0F0"/>
                </a:solidFill>
                <a:cs typeface="Arial" panose="020B0604020202020204" pitchFamily="34" charset="0"/>
              </a:rPr>
              <a:t>What do they have in common?</a:t>
            </a:r>
            <a:endParaRPr lang="en-GB" dirty="0">
              <a:solidFill>
                <a:srgbClr val="00B0F0"/>
              </a:solidFill>
              <a:cs typeface="Arial" panose="020B0604020202020204" pitchFamily="34" charset="0"/>
            </a:endParaRPr>
          </a:p>
        </p:txBody>
      </p:sp>
      <p:pic>
        <p:nvPicPr>
          <p:cNvPr id="27653" name="Picture 2" descr="http://www.arsenal.com/assets/_files/images/aug_08/gun__1218112890_ladies_team.jpg"/>
          <p:cNvPicPr>
            <a:picLocks noChangeAspect="1" noChangeArrowheads="1"/>
          </p:cNvPicPr>
          <p:nvPr/>
        </p:nvPicPr>
        <p:blipFill>
          <a:blip r:embed="rId7"/>
          <a:srcRect/>
          <a:stretch>
            <a:fillRect/>
          </a:stretch>
        </p:blipFill>
        <p:spPr bwMode="auto">
          <a:xfrm>
            <a:off x="5595938" y="285751"/>
            <a:ext cx="4786312" cy="2346325"/>
          </a:xfrm>
          <a:prstGeom prst="rect">
            <a:avLst/>
          </a:prstGeom>
          <a:noFill/>
          <a:ln w="9525">
            <a:noFill/>
            <a:miter lim="800000"/>
            <a:headEnd/>
            <a:tailEnd/>
          </a:ln>
        </p:spPr>
      </p:pic>
    </p:spTree>
    <p:extLst>
      <p:ext uri="{BB962C8B-B14F-4D97-AF65-F5344CB8AC3E}">
        <p14:creationId xmlns:p14="http://schemas.microsoft.com/office/powerpoint/2010/main" val="257427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2209800" y="2130426"/>
            <a:ext cx="7772400" cy="1470025"/>
          </a:xfrm>
        </p:spPr>
        <p:txBody>
          <a:bodyPr/>
          <a:lstStyle/>
          <a:p>
            <a:endParaRPr lang="en-US"/>
          </a:p>
        </p:txBody>
      </p:sp>
      <p:sp>
        <p:nvSpPr>
          <p:cNvPr id="78851" name="Rectangle 3"/>
          <p:cNvSpPr>
            <a:spLocks noGrp="1" noChangeArrowheads="1"/>
          </p:cNvSpPr>
          <p:nvPr>
            <p:ph type="subTitle" idx="4294967295"/>
          </p:nvPr>
        </p:nvSpPr>
        <p:spPr>
          <a:xfrm>
            <a:off x="2895600" y="3886200"/>
            <a:ext cx="6400800" cy="1752600"/>
          </a:xfrm>
        </p:spPr>
        <p:txBody>
          <a:bodyPr/>
          <a:lstStyle/>
          <a:p>
            <a:pPr marL="0" indent="0" algn="ctr">
              <a:buNone/>
            </a:pPr>
            <a:endParaRPr lang="en-US"/>
          </a:p>
        </p:txBody>
      </p:sp>
      <p:pic>
        <p:nvPicPr>
          <p:cNvPr id="78852" name="Picture 4" descr="la_the_five_dysfunctions"/>
          <p:cNvPicPr>
            <a:picLocks noChangeAspect="1" noChangeArrowheads="1"/>
          </p:cNvPicPr>
          <p:nvPr/>
        </p:nvPicPr>
        <p:blipFill>
          <a:blip r:embed="rId4" cstate="print"/>
          <a:srcRect/>
          <a:stretch>
            <a:fillRect/>
          </a:stretch>
        </p:blipFill>
        <p:spPr bwMode="auto">
          <a:xfrm>
            <a:off x="1992313" y="692150"/>
            <a:ext cx="8316912" cy="5614988"/>
          </a:xfrm>
          <a:prstGeom prst="rect">
            <a:avLst/>
          </a:prstGeom>
          <a:noFill/>
        </p:spPr>
      </p:pic>
      <p:sp>
        <p:nvSpPr>
          <p:cNvPr id="78853" name="Rectangle 5"/>
          <p:cNvSpPr>
            <a:spLocks noChangeArrowheads="1"/>
          </p:cNvSpPr>
          <p:nvPr/>
        </p:nvSpPr>
        <p:spPr bwMode="auto">
          <a:xfrm>
            <a:off x="3000376" y="908050"/>
            <a:ext cx="5688013" cy="1296988"/>
          </a:xfrm>
          <a:prstGeom prst="rect">
            <a:avLst/>
          </a:prstGeom>
          <a:solidFill>
            <a:schemeClr val="bg1"/>
          </a:solid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152061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2209800" y="2130426"/>
            <a:ext cx="7772400" cy="1470025"/>
          </a:xfrm>
        </p:spPr>
        <p:txBody>
          <a:bodyPr/>
          <a:lstStyle/>
          <a:p>
            <a:endParaRPr lang="en-US"/>
          </a:p>
        </p:txBody>
      </p:sp>
      <p:sp>
        <p:nvSpPr>
          <p:cNvPr id="80899" name="Rectangle 3"/>
          <p:cNvSpPr>
            <a:spLocks noGrp="1" noChangeArrowheads="1"/>
          </p:cNvSpPr>
          <p:nvPr>
            <p:ph type="subTitle" idx="4294967295"/>
          </p:nvPr>
        </p:nvSpPr>
        <p:spPr>
          <a:xfrm>
            <a:off x="2895600" y="3886200"/>
            <a:ext cx="6400800" cy="1752600"/>
          </a:xfrm>
        </p:spPr>
        <p:txBody>
          <a:bodyPr/>
          <a:lstStyle/>
          <a:p>
            <a:pPr marL="0" indent="0" algn="ctr">
              <a:buNone/>
            </a:pPr>
            <a:endParaRPr lang="en-US"/>
          </a:p>
        </p:txBody>
      </p:sp>
      <p:pic>
        <p:nvPicPr>
          <p:cNvPr id="80900" name="Picture 4" descr="la_the_five_dysfunctions"/>
          <p:cNvPicPr>
            <a:picLocks noChangeAspect="1" noChangeArrowheads="1"/>
          </p:cNvPicPr>
          <p:nvPr/>
        </p:nvPicPr>
        <p:blipFill>
          <a:blip r:embed="rId4" cstate="print"/>
          <a:srcRect/>
          <a:stretch>
            <a:fillRect/>
          </a:stretch>
        </p:blipFill>
        <p:spPr bwMode="auto">
          <a:xfrm>
            <a:off x="1992313" y="692150"/>
            <a:ext cx="8316912" cy="5614988"/>
          </a:xfrm>
          <a:prstGeom prst="rect">
            <a:avLst/>
          </a:prstGeom>
          <a:noFill/>
        </p:spPr>
      </p:pic>
      <p:sp>
        <p:nvSpPr>
          <p:cNvPr id="2" name="Rectangle 1">
            <a:extLst>
              <a:ext uri="{FF2B5EF4-FFF2-40B4-BE49-F238E27FC236}">
                <a16:creationId xmlns:a16="http://schemas.microsoft.com/office/drawing/2014/main" id="{A09B7200-EC4E-41BD-A7BB-E40EDC39EBD1}"/>
              </a:ext>
            </a:extLst>
          </p:cNvPr>
          <p:cNvSpPr/>
          <p:nvPr/>
        </p:nvSpPr>
        <p:spPr>
          <a:xfrm>
            <a:off x="183494" y="221735"/>
            <a:ext cx="5967275" cy="369332"/>
          </a:xfrm>
          <a:prstGeom prst="rect">
            <a:avLst/>
          </a:prstGeom>
        </p:spPr>
        <p:txBody>
          <a:bodyPr wrap="none">
            <a:spAutoFit/>
          </a:bodyPr>
          <a:lstStyle/>
          <a:p>
            <a:r>
              <a:rPr lang="en-GB" dirty="0"/>
              <a:t>3-minute read </a:t>
            </a:r>
            <a:r>
              <a:rPr lang="en-GB" dirty="0">
                <a:solidFill>
                  <a:srgbClr val="00B0F0"/>
                </a:solidFill>
                <a:hlinkClick r:id="rId5">
                  <a:extLst>
                    <a:ext uri="{A12FA001-AC4F-418D-AE19-62706E023703}">
                      <ahyp:hlinkClr xmlns:ahyp="http://schemas.microsoft.com/office/drawing/2018/hyperlinkcolor" val="tx"/>
                    </a:ext>
                  </a:extLst>
                </a:hlinkClick>
              </a:rPr>
              <a:t>https://www.entrepreneur.com/article/238283</a:t>
            </a:r>
            <a:r>
              <a:rPr lang="en-GB" dirty="0">
                <a:solidFill>
                  <a:srgbClr val="00B0F0"/>
                </a:solidFill>
              </a:rPr>
              <a:t> </a:t>
            </a:r>
            <a:endParaRPr lang="en-GB" dirty="0"/>
          </a:p>
        </p:txBody>
      </p:sp>
    </p:spTree>
    <p:custDataLst>
      <p:tags r:id="rId1"/>
    </p:custDataLst>
    <p:extLst>
      <p:ext uri="{BB962C8B-B14F-4D97-AF65-F5344CB8AC3E}">
        <p14:creationId xmlns:p14="http://schemas.microsoft.com/office/powerpoint/2010/main" val="67805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70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2" descr="http://graphics8.nytimes.com/images/2007/04/26/arts/Ballet600.jpg"/>
          <p:cNvPicPr>
            <a:picLocks noChangeAspect="1" noChangeArrowheads="1"/>
          </p:cNvPicPr>
          <p:nvPr/>
        </p:nvPicPr>
        <p:blipFill>
          <a:blip r:embed="rId3"/>
          <a:srcRect/>
          <a:stretch>
            <a:fillRect/>
          </a:stretch>
        </p:blipFill>
        <p:spPr bwMode="auto">
          <a:xfrm>
            <a:off x="1666875" y="3714750"/>
            <a:ext cx="5303838" cy="2571750"/>
          </a:xfrm>
          <a:prstGeom prst="rect">
            <a:avLst/>
          </a:prstGeom>
          <a:noFill/>
          <a:ln w="9525">
            <a:noFill/>
            <a:miter lim="800000"/>
            <a:headEnd/>
            <a:tailEnd/>
          </a:ln>
        </p:spPr>
      </p:pic>
      <p:pic>
        <p:nvPicPr>
          <p:cNvPr id="27650" name="Picture 2" descr="http://news.xinhuanet.com/english/2008-08/17/xinsrc_0220805171931640730117.jpg"/>
          <p:cNvPicPr>
            <a:picLocks noChangeAspect="1" noChangeArrowheads="1"/>
          </p:cNvPicPr>
          <p:nvPr/>
        </p:nvPicPr>
        <p:blipFill>
          <a:blip r:embed="rId4"/>
          <a:srcRect/>
          <a:stretch>
            <a:fillRect/>
          </a:stretch>
        </p:blipFill>
        <p:spPr bwMode="auto">
          <a:xfrm>
            <a:off x="1738313" y="357189"/>
            <a:ext cx="3071812" cy="2181225"/>
          </a:xfrm>
          <a:prstGeom prst="rect">
            <a:avLst/>
          </a:prstGeom>
          <a:noFill/>
          <a:ln w="9525">
            <a:noFill/>
            <a:miter lim="800000"/>
            <a:headEnd/>
            <a:tailEnd/>
          </a:ln>
        </p:spPr>
      </p:pic>
      <p:pic>
        <p:nvPicPr>
          <p:cNvPr id="27651" name="Picture 2" descr="Girls ALoud">
            <a:hlinkClick r:id="rId5" tooltip="Girls ALoud"/>
          </p:cNvPr>
          <p:cNvPicPr>
            <a:picLocks noChangeAspect="1" noChangeArrowheads="1"/>
          </p:cNvPicPr>
          <p:nvPr/>
        </p:nvPicPr>
        <p:blipFill>
          <a:blip r:embed="rId6"/>
          <a:srcRect/>
          <a:stretch>
            <a:fillRect/>
          </a:stretch>
        </p:blipFill>
        <p:spPr bwMode="auto">
          <a:xfrm>
            <a:off x="7096126" y="3714751"/>
            <a:ext cx="3344863" cy="3000375"/>
          </a:xfrm>
          <a:prstGeom prst="rect">
            <a:avLst/>
          </a:prstGeom>
          <a:noFill/>
          <a:ln w="9525">
            <a:noFill/>
            <a:miter lim="800000"/>
            <a:headEnd/>
            <a:tailEnd/>
          </a:ln>
        </p:spPr>
      </p:pic>
      <p:sp>
        <p:nvSpPr>
          <p:cNvPr id="27652" name="Rectangle 9"/>
          <p:cNvSpPr>
            <a:spLocks noChangeArrowheads="1"/>
          </p:cNvSpPr>
          <p:nvPr/>
        </p:nvSpPr>
        <p:spPr bwMode="auto">
          <a:xfrm>
            <a:off x="1809751" y="2786063"/>
            <a:ext cx="8501063" cy="646112"/>
          </a:xfrm>
          <a:prstGeom prst="rect">
            <a:avLst/>
          </a:prstGeom>
          <a:noFill/>
          <a:ln w="9525">
            <a:noFill/>
            <a:miter lim="800000"/>
            <a:headEnd/>
            <a:tailEnd/>
          </a:ln>
        </p:spPr>
        <p:txBody>
          <a:bodyPr>
            <a:spAutoFit/>
          </a:bodyPr>
          <a:lstStyle/>
          <a:p>
            <a:pPr algn="ctr"/>
            <a:r>
              <a:rPr lang="en-GB" sz="3600" dirty="0">
                <a:solidFill>
                  <a:srgbClr val="00B0F0"/>
                </a:solidFill>
                <a:cs typeface="Arial" panose="020B0604020202020204" pitchFamily="34" charset="0"/>
              </a:rPr>
              <a:t>What do they have in common?</a:t>
            </a:r>
            <a:endParaRPr lang="en-GB" dirty="0">
              <a:solidFill>
                <a:srgbClr val="00B0F0"/>
              </a:solidFill>
              <a:cs typeface="Arial" panose="020B0604020202020204" pitchFamily="34" charset="0"/>
            </a:endParaRPr>
          </a:p>
        </p:txBody>
      </p:sp>
      <p:pic>
        <p:nvPicPr>
          <p:cNvPr id="27653" name="Picture 2" descr="http://www.arsenal.com/assets/_files/images/aug_08/gun__1218112890_ladies_team.jpg"/>
          <p:cNvPicPr>
            <a:picLocks noChangeAspect="1" noChangeArrowheads="1"/>
          </p:cNvPicPr>
          <p:nvPr/>
        </p:nvPicPr>
        <p:blipFill>
          <a:blip r:embed="rId7"/>
          <a:srcRect/>
          <a:stretch>
            <a:fillRect/>
          </a:stretch>
        </p:blipFill>
        <p:spPr bwMode="auto">
          <a:xfrm>
            <a:off x="5595938" y="285751"/>
            <a:ext cx="4786312" cy="2346325"/>
          </a:xfrm>
          <a:prstGeom prst="rect">
            <a:avLst/>
          </a:prstGeom>
          <a:noFill/>
          <a:ln w="9525">
            <a:noFill/>
            <a:miter lim="800000"/>
            <a:headEnd/>
            <a:tailEnd/>
          </a:ln>
        </p:spPr>
      </p:pic>
    </p:spTree>
    <p:extLst>
      <p:ext uri="{BB962C8B-B14F-4D97-AF65-F5344CB8AC3E}">
        <p14:creationId xmlns:p14="http://schemas.microsoft.com/office/powerpoint/2010/main" val="58311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0DDA-729B-4D83-9308-371CB82466E7}"/>
              </a:ext>
            </a:extLst>
          </p:cNvPr>
          <p:cNvSpPr>
            <a:spLocks noGrp="1"/>
          </p:cNvSpPr>
          <p:nvPr>
            <p:ph type="title"/>
          </p:nvPr>
        </p:nvSpPr>
        <p:spPr/>
        <p:txBody>
          <a:bodyPr/>
          <a:lstStyle/>
          <a:p>
            <a:pPr algn="ctr"/>
            <a:r>
              <a:rPr lang="en-GB" b="1" u="sng" dirty="0">
                <a:solidFill>
                  <a:srgbClr val="0070C0"/>
                </a:solidFill>
              </a:rPr>
              <a:t>Effective Middle Leadership</a:t>
            </a:r>
            <a:br>
              <a:rPr lang="en-GB" b="1" u="sng" dirty="0">
                <a:solidFill>
                  <a:srgbClr val="0070C0"/>
                </a:solidFill>
              </a:rPr>
            </a:br>
            <a:r>
              <a:rPr lang="en-GB" b="1" u="sng" dirty="0">
                <a:solidFill>
                  <a:srgbClr val="0070C0"/>
                </a:solidFill>
              </a:rPr>
              <a:t>Session 1b – Building a Team</a:t>
            </a:r>
          </a:p>
        </p:txBody>
      </p:sp>
      <p:sp>
        <p:nvSpPr>
          <p:cNvPr id="3" name="Content Placeholder 2">
            <a:extLst>
              <a:ext uri="{FF2B5EF4-FFF2-40B4-BE49-F238E27FC236}">
                <a16:creationId xmlns:a16="http://schemas.microsoft.com/office/drawing/2014/main" id="{19C9FDAD-0E60-483A-96E6-3B4DF469BC46}"/>
              </a:ext>
            </a:extLst>
          </p:cNvPr>
          <p:cNvSpPr>
            <a:spLocks noGrp="1"/>
          </p:cNvSpPr>
          <p:nvPr>
            <p:ph idx="1"/>
          </p:nvPr>
        </p:nvSpPr>
        <p:spPr/>
        <p:txBody>
          <a:bodyPr/>
          <a:lstStyle/>
          <a:p>
            <a:pPr marL="0" indent="0">
              <a:buNone/>
            </a:pPr>
            <a:r>
              <a:rPr lang="en-GB" b="1" dirty="0">
                <a:solidFill>
                  <a:srgbClr val="0070C0"/>
                </a:solidFill>
              </a:rPr>
              <a:t>Area of focus:</a:t>
            </a:r>
            <a:endParaRPr lang="en-GB" dirty="0">
              <a:solidFill>
                <a:srgbClr val="0070C0"/>
              </a:solidFill>
            </a:endParaRPr>
          </a:p>
          <a:p>
            <a:r>
              <a:rPr lang="en-GB" dirty="0"/>
              <a:t>Building Teams</a:t>
            </a:r>
          </a:p>
          <a:p>
            <a:pPr marL="0" indent="0">
              <a:buNone/>
            </a:pPr>
            <a:r>
              <a:rPr lang="en-GB" b="1" dirty="0">
                <a:solidFill>
                  <a:srgbClr val="0070C0"/>
                </a:solidFill>
              </a:rPr>
              <a:t>Key questions/lines of enquiry:</a:t>
            </a:r>
            <a:endParaRPr lang="en-GB" dirty="0">
              <a:solidFill>
                <a:srgbClr val="0070C0"/>
              </a:solidFill>
            </a:endParaRPr>
          </a:p>
          <a:p>
            <a:r>
              <a:rPr lang="en-GB" dirty="0"/>
              <a:t>How can we develop an effective team and what barriers might we face?</a:t>
            </a:r>
          </a:p>
          <a:p>
            <a:pPr marL="0" indent="0">
              <a:buNone/>
            </a:pPr>
            <a:r>
              <a:rPr lang="en-GB" b="1" dirty="0">
                <a:solidFill>
                  <a:srgbClr val="0070C0"/>
                </a:solidFill>
              </a:rPr>
              <a:t>Desired outcomes:</a:t>
            </a:r>
            <a:endParaRPr lang="en-GB" dirty="0">
              <a:solidFill>
                <a:srgbClr val="0070C0"/>
              </a:solidFill>
            </a:endParaRPr>
          </a:p>
          <a:p>
            <a:pPr marL="0" indent="0">
              <a:buNone/>
            </a:pPr>
            <a:r>
              <a:rPr lang="en-GB" dirty="0"/>
              <a:t>-identify common features of a great team</a:t>
            </a:r>
          </a:p>
          <a:p>
            <a:pPr marL="0" indent="0">
              <a:buNone/>
            </a:pPr>
            <a:r>
              <a:rPr lang="en-GB" dirty="0"/>
              <a:t>-gain practical wats in which to build a team</a:t>
            </a:r>
          </a:p>
          <a:p>
            <a:endParaRPr lang="en-GB" dirty="0"/>
          </a:p>
        </p:txBody>
      </p:sp>
    </p:spTree>
    <p:extLst>
      <p:ext uri="{BB962C8B-B14F-4D97-AF65-F5344CB8AC3E}">
        <p14:creationId xmlns:p14="http://schemas.microsoft.com/office/powerpoint/2010/main" val="5082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rgbClr val="0070C0"/>
                </a:solidFill>
              </a:rPr>
              <a:t> Collective Success </a:t>
            </a:r>
          </a:p>
        </p:txBody>
      </p:sp>
      <p:sp>
        <p:nvSpPr>
          <p:cNvPr id="3" name="Content Placeholder 2"/>
          <p:cNvSpPr>
            <a:spLocks noGrp="1"/>
          </p:cNvSpPr>
          <p:nvPr>
            <p:ph idx="1"/>
          </p:nvPr>
        </p:nvSpPr>
        <p:spPr/>
        <p:txBody>
          <a:bodyPr>
            <a:normAutofit/>
          </a:bodyPr>
          <a:lstStyle/>
          <a:p>
            <a:pPr fontAlgn="base"/>
            <a:r>
              <a:rPr lang="en-GB" sz="2800" dirty="0"/>
              <a:t>Keeping your team focused on whole school goals. </a:t>
            </a:r>
          </a:p>
          <a:p>
            <a:pPr fontAlgn="base"/>
            <a:r>
              <a:rPr lang="en-GB" sz="2800" dirty="0"/>
              <a:t>Making sure results are achievable. </a:t>
            </a:r>
          </a:p>
          <a:p>
            <a:pPr fontAlgn="base"/>
            <a:r>
              <a:rPr lang="en-GB" sz="2800" dirty="0"/>
              <a:t>Prioritise team needs over personal individual ones. </a:t>
            </a:r>
          </a:p>
          <a:p>
            <a:pPr fontAlgn="base"/>
            <a:r>
              <a:rPr lang="en-GB" sz="2800" dirty="0"/>
              <a:t>Taking collective responsibility for mistakes. </a:t>
            </a:r>
          </a:p>
          <a:p>
            <a:pPr fontAlgn="base"/>
            <a:r>
              <a:rPr lang="en-GB" sz="2800" dirty="0"/>
              <a:t>Celebrating successes. </a:t>
            </a:r>
          </a:p>
        </p:txBody>
      </p:sp>
    </p:spTree>
    <p:extLst>
      <p:ext uri="{BB962C8B-B14F-4D97-AF65-F5344CB8AC3E}">
        <p14:creationId xmlns:p14="http://schemas.microsoft.com/office/powerpoint/2010/main" val="1123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GB" sz="4300" b="1" u="sng" dirty="0">
                <a:solidFill>
                  <a:srgbClr val="0070C0"/>
                </a:solidFill>
              </a:rPr>
              <a:t>Tuckmann’s Model of Change/Group Development </a:t>
            </a:r>
          </a:p>
        </p:txBody>
      </p:sp>
      <p:pic>
        <p:nvPicPr>
          <p:cNvPr id="4" name="Picture 3"/>
          <p:cNvPicPr>
            <a:picLocks noChangeAspect="1"/>
          </p:cNvPicPr>
          <p:nvPr/>
        </p:nvPicPr>
        <p:blipFill>
          <a:blip r:embed="rId3"/>
          <a:stretch>
            <a:fillRect/>
          </a:stretch>
        </p:blipFill>
        <p:spPr>
          <a:xfrm>
            <a:off x="2422071" y="1122184"/>
            <a:ext cx="7347857" cy="5384690"/>
          </a:xfrm>
          <a:prstGeom prst="rect">
            <a:avLst/>
          </a:prstGeom>
        </p:spPr>
      </p:pic>
    </p:spTree>
    <p:extLst>
      <p:ext uri="{BB962C8B-B14F-4D97-AF65-F5344CB8AC3E}">
        <p14:creationId xmlns:p14="http://schemas.microsoft.com/office/powerpoint/2010/main" val="345832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Forming </a:t>
            </a:r>
          </a:p>
        </p:txBody>
      </p:sp>
      <p:sp>
        <p:nvSpPr>
          <p:cNvPr id="3" name="Content Placeholder 2"/>
          <p:cNvSpPr>
            <a:spLocks noGrp="1"/>
          </p:cNvSpPr>
          <p:nvPr>
            <p:ph idx="1"/>
          </p:nvPr>
        </p:nvSpPr>
        <p:spPr>
          <a:xfrm>
            <a:off x="838200" y="2253343"/>
            <a:ext cx="10515600" cy="3923620"/>
          </a:xfrm>
        </p:spPr>
        <p:txBody>
          <a:bodyPr>
            <a:normAutofit lnSpcReduction="10000"/>
          </a:bodyPr>
          <a:lstStyle/>
          <a:p>
            <a:r>
              <a:rPr lang="en-GB" sz="2800" dirty="0"/>
              <a:t>The team</a:t>
            </a:r>
          </a:p>
          <a:p>
            <a:pPr lvl="1"/>
            <a:r>
              <a:rPr lang="en-GB" sz="2800" dirty="0"/>
              <a:t>meets and learns about the opportunity and challenges</a:t>
            </a:r>
          </a:p>
          <a:p>
            <a:pPr lvl="1"/>
            <a:r>
              <a:rPr lang="en-GB" sz="2800" dirty="0"/>
              <a:t>agrees on objectives and begins to plan activity</a:t>
            </a:r>
          </a:p>
          <a:p>
            <a:r>
              <a:rPr lang="en-GB" sz="2800" dirty="0"/>
              <a:t>Team members </a:t>
            </a:r>
          </a:p>
          <a:p>
            <a:pPr lvl="1"/>
            <a:r>
              <a:rPr lang="en-GB" sz="2800" dirty="0"/>
              <a:t>tend to behave quite independently</a:t>
            </a:r>
          </a:p>
          <a:p>
            <a:pPr lvl="1"/>
            <a:r>
              <a:rPr lang="en-GB" sz="2800" dirty="0"/>
              <a:t>are usually on best behaviour but focussed on their own performance</a:t>
            </a:r>
          </a:p>
          <a:p>
            <a:pPr lvl="1"/>
            <a:r>
              <a:rPr lang="en-GB" sz="2800" dirty="0"/>
              <a:t>get to know each other</a:t>
            </a:r>
          </a:p>
          <a:p>
            <a:pPr lvl="1"/>
            <a:r>
              <a:rPr lang="en-GB" sz="2800" dirty="0"/>
              <a:t>develop perceptions of others’ strengths and weaknesses</a:t>
            </a:r>
          </a:p>
          <a:p>
            <a:pPr lvl="0"/>
            <a:endParaRPr lang="en-US" sz="2800" dirty="0"/>
          </a:p>
        </p:txBody>
      </p:sp>
    </p:spTree>
    <p:extLst>
      <p:ext uri="{BB962C8B-B14F-4D97-AF65-F5344CB8AC3E}">
        <p14:creationId xmlns:p14="http://schemas.microsoft.com/office/powerpoint/2010/main" val="40821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Storming </a:t>
            </a:r>
          </a:p>
        </p:txBody>
      </p:sp>
      <p:sp>
        <p:nvSpPr>
          <p:cNvPr id="3" name="Content Placeholder 2"/>
          <p:cNvSpPr>
            <a:spLocks noGrp="1"/>
          </p:cNvSpPr>
          <p:nvPr>
            <p:ph idx="1"/>
          </p:nvPr>
        </p:nvSpPr>
        <p:spPr>
          <a:xfrm>
            <a:off x="838199" y="1807866"/>
            <a:ext cx="10837985" cy="3923620"/>
          </a:xfrm>
        </p:spPr>
        <p:txBody>
          <a:bodyPr>
            <a:noAutofit/>
          </a:bodyPr>
          <a:lstStyle/>
          <a:p>
            <a:r>
              <a:rPr lang="en-GB" sz="2800" dirty="0"/>
              <a:t>The team starts to address issues such as what problems they are really supposed to solve</a:t>
            </a:r>
          </a:p>
          <a:p>
            <a:r>
              <a:rPr lang="en-GB" sz="2800" dirty="0"/>
              <a:t>Different ideas start to compete for consideration</a:t>
            </a:r>
          </a:p>
          <a:p>
            <a:r>
              <a:rPr lang="en-GB" sz="2800" dirty="0"/>
              <a:t>Team members</a:t>
            </a:r>
          </a:p>
          <a:p>
            <a:pPr lvl="1"/>
            <a:r>
              <a:rPr lang="en-GB" sz="2800" dirty="0"/>
              <a:t>debate how they will function independently and collectively and what leadership model they will accept</a:t>
            </a:r>
          </a:p>
          <a:p>
            <a:pPr lvl="1"/>
            <a:r>
              <a:rPr lang="en-GB" sz="2800" dirty="0"/>
              <a:t>start to open up to each other and confront each other's ideas and perspectives</a:t>
            </a:r>
          </a:p>
          <a:p>
            <a:r>
              <a:rPr lang="en-GB" sz="2800" dirty="0"/>
              <a:t>This stage can be contentious, unpleasant and even painful...but it is growth!</a:t>
            </a:r>
          </a:p>
          <a:p>
            <a:pPr lvl="0"/>
            <a:endParaRPr lang="en-US" sz="2800" dirty="0"/>
          </a:p>
        </p:txBody>
      </p:sp>
    </p:spTree>
    <p:extLst>
      <p:ext uri="{BB962C8B-B14F-4D97-AF65-F5344CB8AC3E}">
        <p14:creationId xmlns:p14="http://schemas.microsoft.com/office/powerpoint/2010/main" val="230429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Norming  </a:t>
            </a:r>
          </a:p>
        </p:txBody>
      </p:sp>
      <p:sp>
        <p:nvSpPr>
          <p:cNvPr id="3" name="Content Placeholder 2"/>
          <p:cNvSpPr>
            <a:spLocks noGrp="1"/>
          </p:cNvSpPr>
          <p:nvPr>
            <p:ph idx="1"/>
          </p:nvPr>
        </p:nvSpPr>
        <p:spPr>
          <a:xfrm>
            <a:off x="838200" y="2253343"/>
            <a:ext cx="10515600" cy="3923620"/>
          </a:xfrm>
        </p:spPr>
        <p:txBody>
          <a:bodyPr>
            <a:normAutofit/>
          </a:bodyPr>
          <a:lstStyle/>
          <a:p>
            <a:r>
              <a:rPr lang="en-GB" sz="2800" dirty="0">
                <a:latin typeface="Arial" charset="0"/>
              </a:rPr>
              <a:t>The team agrees rules, values, professional behaviour, shared methods, working tools and even taboos</a:t>
            </a:r>
          </a:p>
          <a:p>
            <a:r>
              <a:rPr lang="en-GB" sz="2800" dirty="0">
                <a:latin typeface="Arial" charset="0"/>
              </a:rPr>
              <a:t>Team members </a:t>
            </a:r>
          </a:p>
          <a:p>
            <a:pPr lvl="1"/>
            <a:r>
              <a:rPr lang="en-GB" sz="2800" dirty="0">
                <a:latin typeface="Arial" charset="0"/>
              </a:rPr>
              <a:t>adjust their behaviour to each other as they develop work habits that make teamwork seem more natural and fluid</a:t>
            </a:r>
          </a:p>
          <a:p>
            <a:pPr lvl="1"/>
            <a:r>
              <a:rPr lang="en-GB" sz="2800" dirty="0">
                <a:latin typeface="Arial" charset="0"/>
              </a:rPr>
              <a:t>develop trust	</a:t>
            </a:r>
          </a:p>
          <a:p>
            <a:r>
              <a:rPr lang="en-GB" sz="2800" dirty="0">
                <a:latin typeface="Arial" charset="0"/>
              </a:rPr>
              <a:t>Motivation increases</a:t>
            </a:r>
          </a:p>
          <a:p>
            <a:pPr lvl="0"/>
            <a:endParaRPr lang="en-US" sz="3200" dirty="0"/>
          </a:p>
        </p:txBody>
      </p:sp>
    </p:spTree>
    <p:extLst>
      <p:ext uri="{BB962C8B-B14F-4D97-AF65-F5344CB8AC3E}">
        <p14:creationId xmlns:p14="http://schemas.microsoft.com/office/powerpoint/2010/main" val="364156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0DDA-729B-4D83-9308-371CB82466E7}"/>
              </a:ext>
            </a:extLst>
          </p:cNvPr>
          <p:cNvSpPr>
            <a:spLocks noGrp="1"/>
          </p:cNvSpPr>
          <p:nvPr>
            <p:ph type="title"/>
          </p:nvPr>
        </p:nvSpPr>
        <p:spPr/>
        <p:txBody>
          <a:bodyPr/>
          <a:lstStyle/>
          <a:p>
            <a:pPr algn="ctr"/>
            <a:r>
              <a:rPr lang="en-GB" b="1" u="sng" dirty="0">
                <a:solidFill>
                  <a:srgbClr val="0070C0"/>
                </a:solidFill>
              </a:rPr>
              <a:t>Effective Middle Leadership</a:t>
            </a:r>
            <a:br>
              <a:rPr lang="en-GB" b="1" u="sng" dirty="0">
                <a:solidFill>
                  <a:srgbClr val="0070C0"/>
                </a:solidFill>
              </a:rPr>
            </a:br>
            <a:r>
              <a:rPr lang="en-GB" b="1" u="sng" dirty="0">
                <a:solidFill>
                  <a:srgbClr val="0070C0"/>
                </a:solidFill>
              </a:rPr>
              <a:t>Session 1 – Building a Team</a:t>
            </a:r>
          </a:p>
        </p:txBody>
      </p:sp>
      <p:sp>
        <p:nvSpPr>
          <p:cNvPr id="3" name="Content Placeholder 2">
            <a:extLst>
              <a:ext uri="{FF2B5EF4-FFF2-40B4-BE49-F238E27FC236}">
                <a16:creationId xmlns:a16="http://schemas.microsoft.com/office/drawing/2014/main" id="{19C9FDAD-0E60-483A-96E6-3B4DF469BC46}"/>
              </a:ext>
            </a:extLst>
          </p:cNvPr>
          <p:cNvSpPr>
            <a:spLocks noGrp="1"/>
          </p:cNvSpPr>
          <p:nvPr>
            <p:ph idx="1"/>
          </p:nvPr>
        </p:nvSpPr>
        <p:spPr/>
        <p:txBody>
          <a:bodyPr/>
          <a:lstStyle/>
          <a:p>
            <a:pPr marL="0" indent="0">
              <a:buNone/>
            </a:pPr>
            <a:r>
              <a:rPr lang="en-GB" b="1" dirty="0">
                <a:solidFill>
                  <a:srgbClr val="0070C0"/>
                </a:solidFill>
              </a:rPr>
              <a:t>Area of focus:</a:t>
            </a:r>
            <a:endParaRPr lang="en-GB" dirty="0">
              <a:solidFill>
                <a:srgbClr val="0070C0"/>
              </a:solidFill>
            </a:endParaRPr>
          </a:p>
          <a:p>
            <a:r>
              <a:rPr lang="en-GB" dirty="0"/>
              <a:t>Building Teams</a:t>
            </a:r>
          </a:p>
          <a:p>
            <a:pPr marL="0" indent="0">
              <a:buNone/>
            </a:pPr>
            <a:r>
              <a:rPr lang="en-GB" b="1" dirty="0">
                <a:solidFill>
                  <a:srgbClr val="0070C0"/>
                </a:solidFill>
              </a:rPr>
              <a:t>Key questions/lines of enquiry:</a:t>
            </a:r>
            <a:endParaRPr lang="en-GB" dirty="0">
              <a:solidFill>
                <a:srgbClr val="0070C0"/>
              </a:solidFill>
            </a:endParaRPr>
          </a:p>
          <a:p>
            <a:r>
              <a:rPr lang="en-GB" dirty="0"/>
              <a:t>How can we develop an effective team and what barriers might we face?</a:t>
            </a:r>
          </a:p>
          <a:p>
            <a:pPr marL="0" indent="0">
              <a:buNone/>
            </a:pPr>
            <a:r>
              <a:rPr lang="en-GB" b="1" dirty="0">
                <a:solidFill>
                  <a:srgbClr val="0070C0"/>
                </a:solidFill>
              </a:rPr>
              <a:t>Desired outcomes:</a:t>
            </a:r>
            <a:endParaRPr lang="en-GB" dirty="0">
              <a:solidFill>
                <a:srgbClr val="0070C0"/>
              </a:solidFill>
            </a:endParaRPr>
          </a:p>
          <a:p>
            <a:pPr marL="0" indent="0">
              <a:buNone/>
            </a:pPr>
            <a:r>
              <a:rPr lang="en-GB" dirty="0"/>
              <a:t>-identify common features of a great team</a:t>
            </a:r>
          </a:p>
          <a:p>
            <a:pPr marL="0" indent="0">
              <a:buNone/>
            </a:pPr>
            <a:r>
              <a:rPr lang="en-GB" dirty="0"/>
              <a:t>-gain practical wats in which to build a team</a:t>
            </a:r>
          </a:p>
          <a:p>
            <a:endParaRPr lang="en-GB" dirty="0"/>
          </a:p>
        </p:txBody>
      </p:sp>
    </p:spTree>
    <p:extLst>
      <p:ext uri="{BB962C8B-B14F-4D97-AF65-F5344CB8AC3E}">
        <p14:creationId xmlns:p14="http://schemas.microsoft.com/office/powerpoint/2010/main" val="340497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Performing  </a:t>
            </a:r>
          </a:p>
        </p:txBody>
      </p:sp>
      <p:sp>
        <p:nvSpPr>
          <p:cNvPr id="3" name="Content Placeholder 2"/>
          <p:cNvSpPr>
            <a:spLocks noGrp="1"/>
          </p:cNvSpPr>
          <p:nvPr>
            <p:ph idx="1"/>
          </p:nvPr>
        </p:nvSpPr>
        <p:spPr>
          <a:xfrm>
            <a:off x="838200" y="2253343"/>
            <a:ext cx="10515600" cy="3923620"/>
          </a:xfrm>
        </p:spPr>
        <p:txBody>
          <a:bodyPr>
            <a:normAutofit/>
          </a:bodyPr>
          <a:lstStyle/>
          <a:p>
            <a:r>
              <a:rPr lang="en-GB" sz="2800" dirty="0"/>
              <a:t>The team functions as a unit</a:t>
            </a:r>
          </a:p>
          <a:p>
            <a:r>
              <a:rPr lang="en-GB" sz="2800" dirty="0"/>
              <a:t>Team members</a:t>
            </a:r>
          </a:p>
          <a:p>
            <a:pPr lvl="1"/>
            <a:r>
              <a:rPr lang="en-GB" sz="2800" dirty="0"/>
              <a:t>work smoothly and effectively without conflict</a:t>
            </a:r>
          </a:p>
          <a:p>
            <a:pPr lvl="1"/>
            <a:r>
              <a:rPr lang="en-GB" sz="2800" dirty="0"/>
              <a:t>have no need for external supervision or intervention</a:t>
            </a:r>
          </a:p>
          <a:p>
            <a:pPr lvl="1"/>
            <a:r>
              <a:rPr lang="en-GB" sz="2800" dirty="0"/>
              <a:t>demonstrate both dependency and independency</a:t>
            </a:r>
          </a:p>
          <a:p>
            <a:pPr lvl="1"/>
            <a:r>
              <a:rPr lang="en-GB" sz="2800" dirty="0"/>
              <a:t>distribute leadership amongst themselves</a:t>
            </a:r>
          </a:p>
          <a:p>
            <a:pPr lvl="1"/>
            <a:r>
              <a:rPr lang="en-GB" sz="2800" dirty="0"/>
              <a:t>are results focused and mission driven</a:t>
            </a:r>
          </a:p>
          <a:p>
            <a:pPr lvl="0"/>
            <a:endParaRPr lang="en-US" sz="3600" dirty="0"/>
          </a:p>
        </p:txBody>
      </p:sp>
    </p:spTree>
    <p:extLst>
      <p:ext uri="{BB962C8B-B14F-4D97-AF65-F5344CB8AC3E}">
        <p14:creationId xmlns:p14="http://schemas.microsoft.com/office/powerpoint/2010/main" val="111597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Pulling it all together. A scenario…</a:t>
            </a:r>
          </a:p>
        </p:txBody>
      </p:sp>
      <p:sp>
        <p:nvSpPr>
          <p:cNvPr id="3" name="Content Placeholder 2"/>
          <p:cNvSpPr>
            <a:spLocks noGrp="1"/>
          </p:cNvSpPr>
          <p:nvPr>
            <p:ph idx="1"/>
          </p:nvPr>
        </p:nvSpPr>
        <p:spPr>
          <a:xfrm>
            <a:off x="661737" y="1552909"/>
            <a:ext cx="10515600" cy="4351338"/>
          </a:xfrm>
        </p:spPr>
        <p:txBody>
          <a:bodyPr>
            <a:normAutofit/>
          </a:bodyPr>
          <a:lstStyle/>
          <a:p>
            <a:r>
              <a:rPr lang="en-GB" sz="2400" dirty="0"/>
              <a:t>Bart has just joined your school as head of maths. Most of the department are brand new that year. Two had gone for the head of maths job Bart got but taken posts as maths teachers on TLRs. There are 2 NQTs. The only maths teachers remaining from the previous department are the schools union rep and a part time teacher who Bart has been told was on capability but came off because the paperwork wasn’t done well. </a:t>
            </a:r>
          </a:p>
          <a:p>
            <a:r>
              <a:rPr lang="en-GB" sz="2400" dirty="0"/>
              <a:t>Bart holds his first department meeting. He is nervous. He raised implementing a new scheme of work based on maths mastery. The noticed the two that didn’t get his job smirking at each other. The NQTS looked keen but didn’t say anything. The School Union rep wasn’t there because the meeting wasn’t in directed time (Bart only found out after that staff leave at 3pm on Wednesdays) and the part time teacher spent all her time looking at her watch. </a:t>
            </a:r>
          </a:p>
        </p:txBody>
      </p:sp>
      <p:sp>
        <p:nvSpPr>
          <p:cNvPr id="4" name="Rectangle: Rounded Corners 3">
            <a:extLst>
              <a:ext uri="{FF2B5EF4-FFF2-40B4-BE49-F238E27FC236}">
                <a16:creationId xmlns:a16="http://schemas.microsoft.com/office/drawing/2014/main" id="{9FC27F33-76CD-4F92-8ECB-993660C4579F}"/>
              </a:ext>
            </a:extLst>
          </p:cNvPr>
          <p:cNvSpPr/>
          <p:nvPr/>
        </p:nvSpPr>
        <p:spPr>
          <a:xfrm>
            <a:off x="5293894" y="1949032"/>
            <a:ext cx="6481011" cy="46522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sz="2800" b="1" dirty="0"/>
              <a:t>Task: </a:t>
            </a:r>
            <a:r>
              <a:rPr lang="en-GB" sz="2800" dirty="0"/>
              <a:t>Individual</a:t>
            </a:r>
            <a:r>
              <a:rPr lang="en-GB" sz="2800" baseline="0" dirty="0"/>
              <a:t>ly read through the scenario of this team. </a:t>
            </a:r>
          </a:p>
          <a:p>
            <a:r>
              <a:rPr lang="en-GB" sz="2800" baseline="0" dirty="0"/>
              <a:t>First; establish where you think this team is on its journey of group development in </a:t>
            </a:r>
            <a:r>
              <a:rPr lang="en-GB" sz="2800" baseline="0" dirty="0" err="1"/>
              <a:t>Tuckmann’s</a:t>
            </a:r>
            <a:r>
              <a:rPr lang="en-GB" sz="2800" baseline="0" dirty="0"/>
              <a:t> model. </a:t>
            </a:r>
          </a:p>
          <a:p>
            <a:r>
              <a:rPr lang="en-GB" sz="2800" baseline="0" dirty="0"/>
              <a:t>Secondly; which dysfunctions can you see? </a:t>
            </a:r>
          </a:p>
          <a:p>
            <a:r>
              <a:rPr lang="en-GB" sz="2800" baseline="0" dirty="0"/>
              <a:t>Thirdly; what advice can you now give this team leader to build a better team? </a:t>
            </a:r>
          </a:p>
        </p:txBody>
      </p:sp>
    </p:spTree>
    <p:extLst>
      <p:ext uri="{BB962C8B-B14F-4D97-AF65-F5344CB8AC3E}">
        <p14:creationId xmlns:p14="http://schemas.microsoft.com/office/powerpoint/2010/main" val="26288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2D8F-36F6-403D-AC90-E2CFB2BF50F5}"/>
              </a:ext>
            </a:extLst>
          </p:cNvPr>
          <p:cNvSpPr>
            <a:spLocks noGrp="1"/>
          </p:cNvSpPr>
          <p:nvPr>
            <p:ph type="title"/>
          </p:nvPr>
        </p:nvSpPr>
        <p:spPr/>
        <p:txBody>
          <a:bodyPr/>
          <a:lstStyle/>
          <a:p>
            <a:r>
              <a:rPr lang="en-GB" b="1" u="sng" dirty="0">
                <a:solidFill>
                  <a:srgbClr val="0070C0"/>
                </a:solidFill>
              </a:rPr>
              <a:t>Gap task – for our next forum on 10</a:t>
            </a:r>
            <a:r>
              <a:rPr lang="en-GB" b="1" u="sng" baseline="30000" dirty="0">
                <a:solidFill>
                  <a:srgbClr val="0070C0"/>
                </a:solidFill>
              </a:rPr>
              <a:t>th</a:t>
            </a:r>
            <a:r>
              <a:rPr lang="en-GB" b="1" u="sng" dirty="0">
                <a:solidFill>
                  <a:srgbClr val="0070C0"/>
                </a:solidFill>
              </a:rPr>
              <a:t> Sept</a:t>
            </a:r>
          </a:p>
        </p:txBody>
      </p:sp>
      <p:sp>
        <p:nvSpPr>
          <p:cNvPr id="3" name="Content Placeholder 2">
            <a:extLst>
              <a:ext uri="{FF2B5EF4-FFF2-40B4-BE49-F238E27FC236}">
                <a16:creationId xmlns:a16="http://schemas.microsoft.com/office/drawing/2014/main" id="{FD04A644-4D76-47A5-A515-C8105EF26D07}"/>
              </a:ext>
            </a:extLst>
          </p:cNvPr>
          <p:cNvSpPr>
            <a:spLocks noGrp="1"/>
          </p:cNvSpPr>
          <p:nvPr>
            <p:ph idx="1"/>
          </p:nvPr>
        </p:nvSpPr>
        <p:spPr/>
        <p:txBody>
          <a:bodyPr/>
          <a:lstStyle/>
          <a:p>
            <a:endParaRPr lang="en-GB" dirty="0"/>
          </a:p>
          <a:p>
            <a:endParaRPr lang="en-GB" dirty="0"/>
          </a:p>
          <a:p>
            <a:r>
              <a:rPr lang="en-GB" dirty="0"/>
              <a:t>5 minute video about healthy conflict and the role of emotions in building a team </a:t>
            </a:r>
            <a:r>
              <a:rPr lang="en-GB" dirty="0">
                <a:solidFill>
                  <a:srgbClr val="00B0F0"/>
                </a:solidFill>
                <a:hlinkClick r:id="rId2">
                  <a:extLst>
                    <a:ext uri="{A12FA001-AC4F-418D-AE19-62706E023703}">
                      <ahyp:hlinkClr xmlns:ahyp="http://schemas.microsoft.com/office/drawing/2018/hyperlinkcolor" val="tx"/>
                    </a:ext>
                  </a:extLst>
                </a:hlinkClick>
              </a:rPr>
              <a:t>https://www.youtube.com/watch?v=pTtLIyXs8UU</a:t>
            </a:r>
            <a:r>
              <a:rPr lang="en-GB" dirty="0">
                <a:solidFill>
                  <a:srgbClr val="00B0F0"/>
                </a:solidFill>
              </a:rPr>
              <a:t> </a:t>
            </a:r>
            <a:endParaRPr lang="en-GB" dirty="0"/>
          </a:p>
        </p:txBody>
      </p:sp>
    </p:spTree>
    <p:extLst>
      <p:ext uri="{BB962C8B-B14F-4D97-AF65-F5344CB8AC3E}">
        <p14:creationId xmlns:p14="http://schemas.microsoft.com/office/powerpoint/2010/main" val="30205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16F0-B3C6-46AB-B7F1-07F9A3AB303A}"/>
              </a:ext>
            </a:extLst>
          </p:cNvPr>
          <p:cNvSpPr>
            <a:spLocks noGrp="1"/>
          </p:cNvSpPr>
          <p:nvPr>
            <p:ph type="title"/>
          </p:nvPr>
        </p:nvSpPr>
        <p:spPr/>
        <p:txBody>
          <a:bodyPr/>
          <a:lstStyle/>
          <a:p>
            <a:r>
              <a:rPr lang="en-GB" dirty="0"/>
              <a:t>Resources to print</a:t>
            </a:r>
          </a:p>
        </p:txBody>
      </p:sp>
    </p:spTree>
    <p:extLst>
      <p:ext uri="{BB962C8B-B14F-4D97-AF65-F5344CB8AC3E}">
        <p14:creationId xmlns:p14="http://schemas.microsoft.com/office/powerpoint/2010/main" val="37026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la_the_five_dysfunctions">
            <a:extLst>
              <a:ext uri="{FF2B5EF4-FFF2-40B4-BE49-F238E27FC236}">
                <a16:creationId xmlns:a16="http://schemas.microsoft.com/office/drawing/2014/main" id="{8EDF6DA8-8167-46B0-857F-66C1976C80C1}"/>
              </a:ext>
            </a:extLst>
          </p:cNvPr>
          <p:cNvPicPr>
            <a:picLocks noChangeAspect="1" noChangeArrowheads="1"/>
          </p:cNvPicPr>
          <p:nvPr/>
        </p:nvPicPr>
        <p:blipFill>
          <a:blip r:embed="rId2" cstate="print"/>
          <a:srcRect/>
          <a:stretch>
            <a:fillRect/>
          </a:stretch>
        </p:blipFill>
        <p:spPr bwMode="auto">
          <a:xfrm>
            <a:off x="2071743" y="881637"/>
            <a:ext cx="8316912" cy="5614988"/>
          </a:xfrm>
          <a:prstGeom prst="rect">
            <a:avLst/>
          </a:prstGeom>
          <a:noFill/>
        </p:spPr>
      </p:pic>
      <p:cxnSp>
        <p:nvCxnSpPr>
          <p:cNvPr id="4" name="Straight Arrow Connector 3">
            <a:extLst>
              <a:ext uri="{FF2B5EF4-FFF2-40B4-BE49-F238E27FC236}">
                <a16:creationId xmlns:a16="http://schemas.microsoft.com/office/drawing/2014/main" id="{DB2B7D0B-4C94-4BE8-9A2D-4B92B6B494D2}"/>
              </a:ext>
            </a:extLst>
          </p:cNvPr>
          <p:cNvCxnSpPr/>
          <p:nvPr/>
        </p:nvCxnSpPr>
        <p:spPr>
          <a:xfrm flipH="1" flipV="1">
            <a:off x="1912883" y="3920359"/>
            <a:ext cx="903889" cy="14083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3547CBD6-ADB3-4570-B127-A2A7654769E1}"/>
              </a:ext>
            </a:extLst>
          </p:cNvPr>
          <p:cNvSpPr/>
          <p:nvPr/>
        </p:nvSpPr>
        <p:spPr>
          <a:xfrm>
            <a:off x="199697" y="147145"/>
            <a:ext cx="3121572" cy="3773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27A5282-4948-429B-9A4E-0A1529D5F26E}"/>
              </a:ext>
            </a:extLst>
          </p:cNvPr>
          <p:cNvSpPr/>
          <p:nvPr/>
        </p:nvSpPr>
        <p:spPr>
          <a:xfrm>
            <a:off x="8827869" y="147145"/>
            <a:ext cx="3121572" cy="3773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F334DBCC-53BB-4C3A-967E-C0FBFE6DA8E9}"/>
              </a:ext>
            </a:extLst>
          </p:cNvPr>
          <p:cNvCxnSpPr>
            <a:cxnSpLocks/>
          </p:cNvCxnSpPr>
          <p:nvPr/>
        </p:nvCxnSpPr>
        <p:spPr>
          <a:xfrm flipV="1">
            <a:off x="7479618" y="3689131"/>
            <a:ext cx="1348251" cy="7514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C20FD936-BD39-4E72-8981-4E26BC289FDA}"/>
              </a:ext>
            </a:extLst>
          </p:cNvPr>
          <p:cNvSpPr txBox="1"/>
          <p:nvPr/>
        </p:nvSpPr>
        <p:spPr>
          <a:xfrm>
            <a:off x="3830123" y="283559"/>
            <a:ext cx="4323620" cy="461665"/>
          </a:xfrm>
          <a:prstGeom prst="rect">
            <a:avLst/>
          </a:prstGeom>
          <a:noFill/>
        </p:spPr>
        <p:txBody>
          <a:bodyPr wrap="none" rtlCol="0">
            <a:spAutoFit/>
          </a:bodyPr>
          <a:lstStyle/>
          <a:p>
            <a:r>
              <a:rPr lang="en-GB" sz="2400" b="1" u="sng" dirty="0"/>
              <a:t>The five dysfunctions of a team</a:t>
            </a:r>
          </a:p>
        </p:txBody>
      </p:sp>
    </p:spTree>
    <p:extLst>
      <p:ext uri="{BB962C8B-B14F-4D97-AF65-F5344CB8AC3E}">
        <p14:creationId xmlns:p14="http://schemas.microsoft.com/office/powerpoint/2010/main" val="141656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FB9B2-675C-4F40-9F10-D79D576DA2F0}"/>
              </a:ext>
            </a:extLst>
          </p:cNvPr>
          <p:cNvPicPr>
            <a:picLocks noChangeAspect="1"/>
          </p:cNvPicPr>
          <p:nvPr/>
        </p:nvPicPr>
        <p:blipFill>
          <a:blip r:embed="rId2"/>
          <a:stretch>
            <a:fillRect/>
          </a:stretch>
        </p:blipFill>
        <p:spPr>
          <a:xfrm>
            <a:off x="2422071" y="1122184"/>
            <a:ext cx="7347857" cy="5384690"/>
          </a:xfrm>
          <a:prstGeom prst="rect">
            <a:avLst/>
          </a:prstGeom>
        </p:spPr>
      </p:pic>
      <p:sp>
        <p:nvSpPr>
          <p:cNvPr id="3" name="Rectangle 2">
            <a:extLst>
              <a:ext uri="{FF2B5EF4-FFF2-40B4-BE49-F238E27FC236}">
                <a16:creationId xmlns:a16="http://schemas.microsoft.com/office/drawing/2014/main" id="{8F28A0E4-2BAE-47D0-BB2D-4864BA35F843}"/>
              </a:ext>
            </a:extLst>
          </p:cNvPr>
          <p:cNvSpPr/>
          <p:nvPr/>
        </p:nvSpPr>
        <p:spPr>
          <a:xfrm>
            <a:off x="184341" y="399252"/>
            <a:ext cx="2630905" cy="1524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B050"/>
                </a:solidFill>
              </a:rPr>
              <a:t>Forming:</a:t>
            </a:r>
          </a:p>
          <a:p>
            <a:pPr algn="ctr"/>
            <a:endParaRPr lang="en-GB" dirty="0">
              <a:solidFill>
                <a:srgbClr val="00B050"/>
              </a:solidFill>
            </a:endParaRPr>
          </a:p>
          <a:p>
            <a:pPr algn="ctr"/>
            <a:endParaRPr lang="en-GB" dirty="0">
              <a:solidFill>
                <a:srgbClr val="00B050"/>
              </a:solidFill>
            </a:endParaRPr>
          </a:p>
          <a:p>
            <a:pPr algn="ctr"/>
            <a:endParaRPr lang="en-GB" dirty="0">
              <a:solidFill>
                <a:srgbClr val="00B050"/>
              </a:solidFill>
            </a:endParaRPr>
          </a:p>
          <a:p>
            <a:endParaRPr lang="en-GB" dirty="0">
              <a:solidFill>
                <a:srgbClr val="00B050"/>
              </a:solidFill>
            </a:endParaRPr>
          </a:p>
        </p:txBody>
      </p:sp>
      <p:sp>
        <p:nvSpPr>
          <p:cNvPr id="4" name="Rectangle 3">
            <a:extLst>
              <a:ext uri="{FF2B5EF4-FFF2-40B4-BE49-F238E27FC236}">
                <a16:creationId xmlns:a16="http://schemas.microsoft.com/office/drawing/2014/main" id="{17629D8F-63B1-4F0C-9694-75782CA8DD47}"/>
              </a:ext>
            </a:extLst>
          </p:cNvPr>
          <p:cNvSpPr/>
          <p:nvPr/>
        </p:nvSpPr>
        <p:spPr>
          <a:xfrm>
            <a:off x="184341" y="4836695"/>
            <a:ext cx="2630905"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rPr>
              <a:t>Storming:</a:t>
            </a:r>
          </a:p>
          <a:p>
            <a:pPr algn="ctr"/>
            <a:endParaRPr lang="en-GB" dirty="0">
              <a:solidFill>
                <a:srgbClr val="FF0000"/>
              </a:solidFill>
            </a:endParaRPr>
          </a:p>
          <a:p>
            <a:pPr algn="ctr"/>
            <a:endParaRPr lang="en-GB" dirty="0">
              <a:solidFill>
                <a:srgbClr val="FF0000"/>
              </a:solidFill>
            </a:endParaRPr>
          </a:p>
          <a:p>
            <a:pPr algn="ctr"/>
            <a:endParaRPr lang="en-GB" dirty="0">
              <a:solidFill>
                <a:srgbClr val="FF0000"/>
              </a:solidFill>
            </a:endParaRPr>
          </a:p>
          <a:p>
            <a:endParaRPr lang="en-GB" dirty="0">
              <a:solidFill>
                <a:srgbClr val="FF0000"/>
              </a:solidFill>
            </a:endParaRPr>
          </a:p>
        </p:txBody>
      </p:sp>
      <p:sp>
        <p:nvSpPr>
          <p:cNvPr id="5" name="Rectangle 4">
            <a:extLst>
              <a:ext uri="{FF2B5EF4-FFF2-40B4-BE49-F238E27FC236}">
                <a16:creationId xmlns:a16="http://schemas.microsoft.com/office/drawing/2014/main" id="{9AAA57B3-9628-49D9-9445-ACE948174896}"/>
              </a:ext>
            </a:extLst>
          </p:cNvPr>
          <p:cNvSpPr/>
          <p:nvPr/>
        </p:nvSpPr>
        <p:spPr>
          <a:xfrm>
            <a:off x="9224067" y="4982874"/>
            <a:ext cx="2630905" cy="1524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Norming:</a:t>
            </a:r>
          </a:p>
          <a:p>
            <a:pPr algn="ctr"/>
            <a:endParaRPr lang="en-GB" dirty="0">
              <a:solidFill>
                <a:srgbClr val="0070C0"/>
              </a:solidFill>
            </a:endParaRPr>
          </a:p>
          <a:p>
            <a:pPr algn="ctr"/>
            <a:endParaRPr lang="en-GB" dirty="0">
              <a:solidFill>
                <a:srgbClr val="0070C0"/>
              </a:solidFill>
            </a:endParaRPr>
          </a:p>
          <a:p>
            <a:pPr algn="ctr"/>
            <a:endParaRPr lang="en-GB" dirty="0">
              <a:solidFill>
                <a:srgbClr val="0070C0"/>
              </a:solidFill>
            </a:endParaRPr>
          </a:p>
          <a:p>
            <a:endParaRPr lang="en-GB" dirty="0">
              <a:solidFill>
                <a:srgbClr val="0070C0"/>
              </a:solidFill>
            </a:endParaRPr>
          </a:p>
        </p:txBody>
      </p:sp>
      <p:sp>
        <p:nvSpPr>
          <p:cNvPr id="6" name="Rectangle 5">
            <a:extLst>
              <a:ext uri="{FF2B5EF4-FFF2-40B4-BE49-F238E27FC236}">
                <a16:creationId xmlns:a16="http://schemas.microsoft.com/office/drawing/2014/main" id="{2D19D1A1-EC5A-4A7D-9D13-EC32AF0514B1}"/>
              </a:ext>
            </a:extLst>
          </p:cNvPr>
          <p:cNvSpPr/>
          <p:nvPr/>
        </p:nvSpPr>
        <p:spPr>
          <a:xfrm>
            <a:off x="9376753" y="351126"/>
            <a:ext cx="2630905" cy="15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C000"/>
                </a:solidFill>
              </a:rPr>
              <a:t>Performing:</a:t>
            </a:r>
          </a:p>
          <a:p>
            <a:pPr algn="ctr"/>
            <a:endParaRPr lang="en-GB" dirty="0">
              <a:solidFill>
                <a:srgbClr val="FFC000"/>
              </a:solidFill>
            </a:endParaRPr>
          </a:p>
          <a:p>
            <a:pPr algn="ctr"/>
            <a:endParaRPr lang="en-GB" dirty="0">
              <a:solidFill>
                <a:srgbClr val="FFC000"/>
              </a:solidFill>
            </a:endParaRPr>
          </a:p>
          <a:p>
            <a:pPr algn="ctr"/>
            <a:endParaRPr lang="en-GB" dirty="0">
              <a:solidFill>
                <a:srgbClr val="FFC000"/>
              </a:solidFill>
            </a:endParaRPr>
          </a:p>
          <a:p>
            <a:endParaRPr lang="en-GB" dirty="0">
              <a:solidFill>
                <a:srgbClr val="FFC000"/>
              </a:solidFill>
            </a:endParaRPr>
          </a:p>
        </p:txBody>
      </p:sp>
      <p:sp>
        <p:nvSpPr>
          <p:cNvPr id="7" name="Title 1">
            <a:extLst>
              <a:ext uri="{FF2B5EF4-FFF2-40B4-BE49-F238E27FC236}">
                <a16:creationId xmlns:a16="http://schemas.microsoft.com/office/drawing/2014/main" id="{086ABC79-6BD7-40AA-A27D-F7E542558F4F}"/>
              </a:ext>
            </a:extLst>
          </p:cNvPr>
          <p:cNvSpPr txBox="1">
            <a:spLocks/>
          </p:cNvSpPr>
          <p:nvPr/>
        </p:nvSpPr>
        <p:spPr>
          <a:xfrm>
            <a:off x="3356337" y="55888"/>
            <a:ext cx="8155675" cy="106629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u="sng" dirty="0" err="1"/>
              <a:t>Tuckmann’s</a:t>
            </a:r>
            <a:r>
              <a:rPr lang="en-GB" sz="3200" b="1" u="sng" dirty="0"/>
              <a:t> Model of Change</a:t>
            </a:r>
          </a:p>
        </p:txBody>
      </p:sp>
    </p:spTree>
    <p:extLst>
      <p:ext uri="{BB962C8B-B14F-4D97-AF65-F5344CB8AC3E}">
        <p14:creationId xmlns:p14="http://schemas.microsoft.com/office/powerpoint/2010/main" val="9438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What made the difference?</a:t>
            </a:r>
          </a:p>
        </p:txBody>
      </p:sp>
      <p:sp>
        <p:nvSpPr>
          <p:cNvPr id="3" name="Content Placeholder 2"/>
          <p:cNvSpPr>
            <a:spLocks noGrp="1"/>
          </p:cNvSpPr>
          <p:nvPr>
            <p:ph idx="1"/>
          </p:nvPr>
        </p:nvSpPr>
        <p:spPr>
          <a:xfrm>
            <a:off x="838200" y="1779814"/>
            <a:ext cx="4160906" cy="4397149"/>
          </a:xfrm>
        </p:spPr>
        <p:txBody>
          <a:bodyPr/>
          <a:lstStyle/>
          <a:p>
            <a:r>
              <a:rPr lang="en-GB" sz="2800" dirty="0"/>
              <a:t>Attention to detail </a:t>
            </a:r>
          </a:p>
          <a:p>
            <a:r>
              <a:rPr lang="en-GB" sz="2800" dirty="0"/>
              <a:t>Results focused </a:t>
            </a:r>
          </a:p>
          <a:p>
            <a:r>
              <a:rPr lang="en-GB" sz="2800" dirty="0"/>
              <a:t>Shared vision </a:t>
            </a:r>
          </a:p>
          <a:p>
            <a:r>
              <a:rPr lang="en-GB" sz="2800" dirty="0"/>
              <a:t>Total trust in each other </a:t>
            </a:r>
          </a:p>
          <a:p>
            <a:r>
              <a:rPr lang="en-GB" sz="2800" dirty="0"/>
              <a:t>High morale </a:t>
            </a:r>
          </a:p>
        </p:txBody>
      </p:sp>
      <p:pic>
        <p:nvPicPr>
          <p:cNvPr id="4" name="Picture 3"/>
          <p:cNvPicPr>
            <a:picLocks noChangeAspect="1"/>
          </p:cNvPicPr>
          <p:nvPr/>
        </p:nvPicPr>
        <p:blipFill>
          <a:blip r:embed="rId3"/>
          <a:stretch>
            <a:fillRect/>
          </a:stretch>
        </p:blipFill>
        <p:spPr>
          <a:xfrm>
            <a:off x="4999106" y="1483122"/>
            <a:ext cx="6145301" cy="4115157"/>
          </a:xfrm>
          <a:prstGeom prst="rect">
            <a:avLst/>
          </a:prstGeom>
        </p:spPr>
      </p:pic>
    </p:spTree>
    <p:extLst>
      <p:ext uri="{BB962C8B-B14F-4D97-AF65-F5344CB8AC3E}">
        <p14:creationId xmlns:p14="http://schemas.microsoft.com/office/powerpoint/2010/main" val="21434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r Dave Brailsford - The 1% Factor">
            <a:hlinkClick r:id="" action="ppaction://media"/>
            <a:extLst>
              <a:ext uri="{FF2B5EF4-FFF2-40B4-BE49-F238E27FC236}">
                <a16:creationId xmlns:a16="http://schemas.microsoft.com/office/drawing/2014/main" id="{26B0BB11-37D1-4B61-8CF1-4330746802B4}"/>
              </a:ext>
            </a:extLst>
          </p:cNvPr>
          <p:cNvPicPr>
            <a:picLocks noRot="1" noChangeAspect="1"/>
          </p:cNvPicPr>
          <p:nvPr>
            <a:videoFile r:link="rId1"/>
          </p:nvPr>
        </p:nvPicPr>
        <p:blipFill>
          <a:blip r:embed="rId4"/>
          <a:stretch>
            <a:fillRect/>
          </a:stretch>
        </p:blipFill>
        <p:spPr>
          <a:xfrm>
            <a:off x="689810" y="776037"/>
            <a:ext cx="10812379" cy="6081963"/>
          </a:xfrm>
          <a:prstGeom prst="rect">
            <a:avLst/>
          </a:prstGeom>
        </p:spPr>
      </p:pic>
      <p:sp>
        <p:nvSpPr>
          <p:cNvPr id="3" name="TextBox 2">
            <a:extLst>
              <a:ext uri="{FF2B5EF4-FFF2-40B4-BE49-F238E27FC236}">
                <a16:creationId xmlns:a16="http://schemas.microsoft.com/office/drawing/2014/main" id="{69B76C7F-E249-4C32-8E8F-8DA5EC48DB20}"/>
              </a:ext>
            </a:extLst>
          </p:cNvPr>
          <p:cNvSpPr txBox="1"/>
          <p:nvPr/>
        </p:nvSpPr>
        <p:spPr>
          <a:xfrm>
            <a:off x="-11942" y="0"/>
            <a:ext cx="12504642" cy="523220"/>
          </a:xfrm>
          <a:prstGeom prst="rect">
            <a:avLst/>
          </a:prstGeom>
          <a:noFill/>
        </p:spPr>
        <p:txBody>
          <a:bodyPr wrap="none" rtlCol="0">
            <a:spAutoFit/>
          </a:bodyPr>
          <a:lstStyle/>
          <a:p>
            <a:r>
              <a:rPr lang="en-GB" sz="2800" dirty="0">
                <a:solidFill>
                  <a:srgbClr val="0070C0"/>
                </a:solidFill>
              </a:rPr>
              <a:t>What 3 key lessons does he talk about ? How can we apply these in a school setting?</a:t>
            </a:r>
          </a:p>
        </p:txBody>
      </p:sp>
    </p:spTree>
    <p:extLst>
      <p:ext uri="{BB962C8B-B14F-4D97-AF65-F5344CB8AC3E}">
        <p14:creationId xmlns:p14="http://schemas.microsoft.com/office/powerpoint/2010/main" val="49855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idx="4294967295"/>
          </p:nvPr>
        </p:nvSpPr>
        <p:spPr>
          <a:xfrm>
            <a:off x="2209800" y="2130426"/>
            <a:ext cx="7772400" cy="1470025"/>
          </a:xfrm>
        </p:spPr>
        <p:txBody>
          <a:bodyPr/>
          <a:lstStyle/>
          <a:p>
            <a:endParaRPr lang="en-US"/>
          </a:p>
        </p:txBody>
      </p:sp>
      <p:sp>
        <p:nvSpPr>
          <p:cNvPr id="72707" name="Rectangle 3"/>
          <p:cNvSpPr>
            <a:spLocks noGrp="1" noChangeArrowheads="1"/>
          </p:cNvSpPr>
          <p:nvPr>
            <p:ph type="subTitle" idx="4294967295"/>
          </p:nvPr>
        </p:nvSpPr>
        <p:spPr>
          <a:xfrm>
            <a:off x="2895600" y="3886200"/>
            <a:ext cx="6400800" cy="1752600"/>
          </a:xfrm>
        </p:spPr>
        <p:txBody>
          <a:bodyPr/>
          <a:lstStyle/>
          <a:p>
            <a:pPr marL="0" indent="0" algn="ctr">
              <a:buNone/>
            </a:pPr>
            <a:endParaRPr lang="en-US"/>
          </a:p>
        </p:txBody>
      </p:sp>
      <p:pic>
        <p:nvPicPr>
          <p:cNvPr id="72708" name="Picture 4" descr="la_the_five_dysfunctions"/>
          <p:cNvPicPr>
            <a:picLocks noChangeAspect="1" noChangeArrowheads="1"/>
          </p:cNvPicPr>
          <p:nvPr/>
        </p:nvPicPr>
        <p:blipFill>
          <a:blip r:embed="rId4" cstate="print"/>
          <a:srcRect/>
          <a:stretch>
            <a:fillRect/>
          </a:stretch>
        </p:blipFill>
        <p:spPr bwMode="auto">
          <a:xfrm>
            <a:off x="1992313" y="692150"/>
            <a:ext cx="8316912" cy="5614988"/>
          </a:xfrm>
          <a:prstGeom prst="rect">
            <a:avLst/>
          </a:prstGeom>
          <a:noFill/>
        </p:spPr>
      </p:pic>
      <p:sp>
        <p:nvSpPr>
          <p:cNvPr id="72709" name="Rectangle 5"/>
          <p:cNvSpPr>
            <a:spLocks noChangeArrowheads="1"/>
          </p:cNvSpPr>
          <p:nvPr/>
        </p:nvSpPr>
        <p:spPr bwMode="auto">
          <a:xfrm>
            <a:off x="2496343" y="692150"/>
            <a:ext cx="7703344" cy="4109583"/>
          </a:xfrm>
          <a:prstGeom prst="rect">
            <a:avLst/>
          </a:prstGeom>
          <a:solidFill>
            <a:schemeClr val="bg1"/>
          </a:solidFill>
          <a:ln w="9525">
            <a:noFill/>
            <a:miter lim="800000"/>
            <a:headEnd/>
            <a:tailEnd/>
          </a:ln>
          <a:effectLst/>
        </p:spPr>
        <p:txBody>
          <a:bodyPr wrap="none" anchor="ctr"/>
          <a:lstStyle/>
          <a:p>
            <a:endParaRPr lang="en-US"/>
          </a:p>
        </p:txBody>
      </p:sp>
      <p:pic>
        <p:nvPicPr>
          <p:cNvPr id="2" name="Picture 1"/>
          <p:cNvPicPr>
            <a:picLocks noChangeAspect="1"/>
          </p:cNvPicPr>
          <p:nvPr/>
        </p:nvPicPr>
        <p:blipFill>
          <a:blip r:embed="rId5"/>
          <a:stretch>
            <a:fillRect/>
          </a:stretch>
        </p:blipFill>
        <p:spPr>
          <a:xfrm>
            <a:off x="4876800" y="1075477"/>
            <a:ext cx="2213090" cy="3356114"/>
          </a:xfrm>
          <a:prstGeom prst="rect">
            <a:avLst/>
          </a:prstGeom>
        </p:spPr>
      </p:pic>
      <p:sp>
        <p:nvSpPr>
          <p:cNvPr id="3" name="TextBox 2">
            <a:extLst>
              <a:ext uri="{FF2B5EF4-FFF2-40B4-BE49-F238E27FC236}">
                <a16:creationId xmlns:a16="http://schemas.microsoft.com/office/drawing/2014/main" id="{BD1C8E6A-50F3-42C1-A77F-EFF988560370}"/>
              </a:ext>
            </a:extLst>
          </p:cNvPr>
          <p:cNvSpPr txBox="1"/>
          <p:nvPr/>
        </p:nvSpPr>
        <p:spPr>
          <a:xfrm>
            <a:off x="417095" y="29620"/>
            <a:ext cx="8525475" cy="584775"/>
          </a:xfrm>
          <a:prstGeom prst="rect">
            <a:avLst/>
          </a:prstGeom>
          <a:noFill/>
        </p:spPr>
        <p:txBody>
          <a:bodyPr wrap="none" rtlCol="0">
            <a:spAutoFit/>
          </a:bodyPr>
          <a:lstStyle/>
          <a:p>
            <a:r>
              <a:rPr lang="en-GB" sz="3200" b="1" u="sng" dirty="0">
                <a:solidFill>
                  <a:srgbClr val="0070C0"/>
                </a:solidFill>
              </a:rPr>
              <a:t>So, what will stop you being a successful team?</a:t>
            </a:r>
          </a:p>
        </p:txBody>
      </p:sp>
    </p:spTree>
    <p:custDataLst>
      <p:tags r:id="rId1"/>
    </p:custDataLst>
    <p:extLst>
      <p:ext uri="{BB962C8B-B14F-4D97-AF65-F5344CB8AC3E}">
        <p14:creationId xmlns:p14="http://schemas.microsoft.com/office/powerpoint/2010/main" val="66666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BE0EC7-2B5A-4EEF-B984-ABFF6FF7C7AE}"/>
              </a:ext>
            </a:extLst>
          </p:cNvPr>
          <p:cNvSpPr>
            <a:spLocks noGrp="1"/>
          </p:cNvSpPr>
          <p:nvPr>
            <p:ph type="body" idx="1"/>
          </p:nvPr>
        </p:nvSpPr>
        <p:spPr>
          <a:xfrm>
            <a:off x="839788" y="256381"/>
            <a:ext cx="5157787" cy="823912"/>
          </a:xfrm>
        </p:spPr>
        <p:txBody>
          <a:bodyPr>
            <a:normAutofit/>
          </a:bodyPr>
          <a:lstStyle/>
          <a:p>
            <a:r>
              <a:rPr lang="en-GB" sz="3200" dirty="0">
                <a:solidFill>
                  <a:srgbClr val="0070C0"/>
                </a:solidFill>
              </a:rPr>
              <a:t>Teams who trust each other</a:t>
            </a:r>
          </a:p>
          <a:p>
            <a:endParaRPr lang="en-GB" sz="3200" dirty="0">
              <a:solidFill>
                <a:srgbClr val="0070C0"/>
              </a:solidFill>
            </a:endParaRPr>
          </a:p>
        </p:txBody>
      </p:sp>
      <p:sp>
        <p:nvSpPr>
          <p:cNvPr id="4" name="Content Placeholder 3">
            <a:extLst>
              <a:ext uri="{FF2B5EF4-FFF2-40B4-BE49-F238E27FC236}">
                <a16:creationId xmlns:a16="http://schemas.microsoft.com/office/drawing/2014/main" id="{9ABF3D51-C9AB-4807-A0F1-D99EF0C95AE6}"/>
              </a:ext>
            </a:extLst>
          </p:cNvPr>
          <p:cNvSpPr>
            <a:spLocks noGrp="1"/>
          </p:cNvSpPr>
          <p:nvPr>
            <p:ph sz="half" idx="2"/>
          </p:nvPr>
        </p:nvSpPr>
        <p:spPr>
          <a:xfrm>
            <a:off x="839788" y="1080293"/>
            <a:ext cx="5157787" cy="5521326"/>
          </a:xfrm>
        </p:spPr>
        <p:txBody>
          <a:bodyPr>
            <a:normAutofit fontScale="85000" lnSpcReduction="20000"/>
          </a:bodyPr>
          <a:lstStyle/>
          <a:p>
            <a:pPr marL="457200" lvl="0" indent="-457200">
              <a:buClr>
                <a:srgbClr val="00B0F0"/>
              </a:buClr>
              <a:buFont typeface="Wingdings" pitchFamily="2" charset="2"/>
              <a:buChar char="§"/>
            </a:pPr>
            <a:r>
              <a:rPr lang="en-US" dirty="0">
                <a:cs typeface="Arial" panose="020B0604020202020204" pitchFamily="34" charset="0"/>
              </a:rPr>
              <a:t>Admit weakness and mistakes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Ask for help</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Accept questions about their area</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Give one another the benefit of the doubt</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Take risks in offering feedback and assistance</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Appreciate and tap into one another’s skills and experiences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Focus time and energy on important issues, not politics </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Offer and accept apologies without hesitation</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Look forward to meetings and other opportunities to work as a group</a:t>
            </a:r>
            <a:endParaRPr lang="en-GB" dirty="0">
              <a:cs typeface="Arial" panose="020B0604020202020204" pitchFamily="34" charset="0"/>
            </a:endParaRPr>
          </a:p>
        </p:txBody>
      </p:sp>
      <p:sp>
        <p:nvSpPr>
          <p:cNvPr id="5" name="Text Placeholder 4">
            <a:extLst>
              <a:ext uri="{FF2B5EF4-FFF2-40B4-BE49-F238E27FC236}">
                <a16:creationId xmlns:a16="http://schemas.microsoft.com/office/drawing/2014/main" id="{8891B74C-2F7A-4EF2-82D0-1E6BC10767C3}"/>
              </a:ext>
            </a:extLst>
          </p:cNvPr>
          <p:cNvSpPr>
            <a:spLocks noGrp="1"/>
          </p:cNvSpPr>
          <p:nvPr>
            <p:ph type="body" sz="quarter" idx="3"/>
          </p:nvPr>
        </p:nvSpPr>
        <p:spPr>
          <a:xfrm>
            <a:off x="6172200" y="157655"/>
            <a:ext cx="5183188" cy="823912"/>
          </a:xfrm>
        </p:spPr>
        <p:txBody>
          <a:bodyPr>
            <a:noAutofit/>
          </a:bodyPr>
          <a:lstStyle/>
          <a:p>
            <a:r>
              <a:rPr lang="en-GB" sz="3200" dirty="0">
                <a:solidFill>
                  <a:srgbClr val="0070C0"/>
                </a:solidFill>
              </a:rPr>
              <a:t>Teams who do not trust each other</a:t>
            </a:r>
          </a:p>
        </p:txBody>
      </p:sp>
      <p:sp>
        <p:nvSpPr>
          <p:cNvPr id="6" name="Content Placeholder 5">
            <a:extLst>
              <a:ext uri="{FF2B5EF4-FFF2-40B4-BE49-F238E27FC236}">
                <a16:creationId xmlns:a16="http://schemas.microsoft.com/office/drawing/2014/main" id="{3D64F472-FED0-4FCB-9D06-E95B65B6CA37}"/>
              </a:ext>
            </a:extLst>
          </p:cNvPr>
          <p:cNvSpPr>
            <a:spLocks noGrp="1"/>
          </p:cNvSpPr>
          <p:nvPr>
            <p:ph sz="quarter" idx="4"/>
          </p:nvPr>
        </p:nvSpPr>
        <p:spPr>
          <a:xfrm>
            <a:off x="6172200" y="1080293"/>
            <a:ext cx="5183188" cy="5109370"/>
          </a:xfrm>
        </p:spPr>
        <p:txBody>
          <a:bodyPr>
            <a:normAutofit fontScale="85000" lnSpcReduction="20000"/>
          </a:bodyPr>
          <a:lstStyle/>
          <a:p>
            <a:pPr marL="457200" lvl="0" indent="-457200">
              <a:buClr>
                <a:srgbClr val="00B0F0"/>
              </a:buClr>
              <a:buFont typeface="Wingdings" pitchFamily="2" charset="2"/>
              <a:buChar char="§"/>
            </a:pPr>
            <a:r>
              <a:rPr lang="en-US" dirty="0">
                <a:cs typeface="Arial" panose="020B0604020202020204" pitchFamily="34" charset="0"/>
              </a:rPr>
              <a:t>Conceal their weaknesses and mistakes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Hesitate to offer or ask for help or give feedback</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Jump to conclusions about the intentions and aptitudes of others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Fail to </a:t>
            </a:r>
            <a:r>
              <a:rPr lang="en-US" dirty="0" err="1">
                <a:cs typeface="Arial" panose="020B0604020202020204" pitchFamily="34" charset="0"/>
              </a:rPr>
              <a:t>recognise</a:t>
            </a:r>
            <a:r>
              <a:rPr lang="en-US" dirty="0">
                <a:cs typeface="Arial" panose="020B0604020202020204" pitchFamily="34" charset="0"/>
              </a:rPr>
              <a:t> and tap into one another’s skills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Hold grudges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Dread meetings</a:t>
            </a:r>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295188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idx="4294967295"/>
          </p:nvPr>
        </p:nvSpPr>
        <p:spPr>
          <a:xfrm>
            <a:off x="2209800" y="2130426"/>
            <a:ext cx="7772400" cy="1470025"/>
          </a:xfrm>
        </p:spPr>
        <p:txBody>
          <a:bodyPr/>
          <a:lstStyle/>
          <a:p>
            <a:endParaRPr lang="en-US"/>
          </a:p>
        </p:txBody>
      </p:sp>
      <p:sp>
        <p:nvSpPr>
          <p:cNvPr id="74755" name="Rectangle 3"/>
          <p:cNvSpPr>
            <a:spLocks noGrp="1" noChangeArrowheads="1"/>
          </p:cNvSpPr>
          <p:nvPr>
            <p:ph type="subTitle" idx="4294967295"/>
          </p:nvPr>
        </p:nvSpPr>
        <p:spPr>
          <a:xfrm>
            <a:off x="2895600" y="3886200"/>
            <a:ext cx="6400800" cy="1752600"/>
          </a:xfrm>
        </p:spPr>
        <p:txBody>
          <a:bodyPr/>
          <a:lstStyle/>
          <a:p>
            <a:pPr marL="0" indent="0" algn="ctr">
              <a:buNone/>
            </a:pPr>
            <a:endParaRPr lang="en-US"/>
          </a:p>
        </p:txBody>
      </p:sp>
      <p:pic>
        <p:nvPicPr>
          <p:cNvPr id="74756" name="Picture 4" descr="la_the_five_dysfunctions"/>
          <p:cNvPicPr>
            <a:picLocks noChangeAspect="1" noChangeArrowheads="1"/>
          </p:cNvPicPr>
          <p:nvPr/>
        </p:nvPicPr>
        <p:blipFill>
          <a:blip r:embed="rId4" cstate="print"/>
          <a:srcRect/>
          <a:stretch>
            <a:fillRect/>
          </a:stretch>
        </p:blipFill>
        <p:spPr bwMode="auto">
          <a:xfrm>
            <a:off x="1992313" y="692150"/>
            <a:ext cx="8316912" cy="5614988"/>
          </a:xfrm>
          <a:prstGeom prst="rect">
            <a:avLst/>
          </a:prstGeom>
          <a:noFill/>
        </p:spPr>
      </p:pic>
      <p:sp>
        <p:nvSpPr>
          <p:cNvPr id="74757" name="Rectangle 5"/>
          <p:cNvSpPr>
            <a:spLocks noChangeArrowheads="1"/>
          </p:cNvSpPr>
          <p:nvPr/>
        </p:nvSpPr>
        <p:spPr bwMode="auto">
          <a:xfrm>
            <a:off x="3000376" y="908050"/>
            <a:ext cx="6048375" cy="2952750"/>
          </a:xfrm>
          <a:prstGeom prst="rect">
            <a:avLst/>
          </a:prstGeom>
          <a:solidFill>
            <a:schemeClr val="bg1"/>
          </a:solidFill>
          <a:ln w="9525">
            <a:noFill/>
            <a:miter lim="800000"/>
            <a:headEnd/>
            <a:tailEnd/>
          </a:ln>
          <a:effectLst/>
        </p:spPr>
        <p:txBody>
          <a:bodyPr wrap="none" anchor="ctr"/>
          <a:lstStyle/>
          <a:p>
            <a:endParaRPr lang="en-US"/>
          </a:p>
        </p:txBody>
      </p:sp>
      <p:sp>
        <p:nvSpPr>
          <p:cNvPr id="2" name="Thought Bubble: Cloud 1">
            <a:extLst>
              <a:ext uri="{FF2B5EF4-FFF2-40B4-BE49-F238E27FC236}">
                <a16:creationId xmlns:a16="http://schemas.microsoft.com/office/drawing/2014/main" id="{3AD5DAE0-55B0-467E-B4F7-E97D67277B16}"/>
              </a:ext>
            </a:extLst>
          </p:cNvPr>
          <p:cNvSpPr/>
          <p:nvPr/>
        </p:nvSpPr>
        <p:spPr>
          <a:xfrm>
            <a:off x="262759" y="692150"/>
            <a:ext cx="4582510" cy="2313809"/>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i="1" dirty="0"/>
              <a:t>Think back to a conflict which didn’t get resolved.  How did that make you feel?  </a:t>
            </a:r>
          </a:p>
        </p:txBody>
      </p:sp>
    </p:spTree>
    <p:custDataLst>
      <p:tags r:id="rId1"/>
    </p:custDataLst>
    <p:extLst>
      <p:ext uri="{BB962C8B-B14F-4D97-AF65-F5344CB8AC3E}">
        <p14:creationId xmlns:p14="http://schemas.microsoft.com/office/powerpoint/2010/main" val="182320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8A5B47-A370-4443-8C4A-35E5AC705101}"/>
              </a:ext>
            </a:extLst>
          </p:cNvPr>
          <p:cNvSpPr>
            <a:spLocks noGrp="1"/>
          </p:cNvSpPr>
          <p:nvPr>
            <p:ph type="body" idx="1"/>
          </p:nvPr>
        </p:nvSpPr>
        <p:spPr>
          <a:xfrm>
            <a:off x="836612" y="256381"/>
            <a:ext cx="5157787" cy="823912"/>
          </a:xfrm>
        </p:spPr>
        <p:txBody>
          <a:bodyPr>
            <a:noAutofit/>
          </a:bodyPr>
          <a:lstStyle/>
          <a:p>
            <a:r>
              <a:rPr lang="en-GB" sz="3200" dirty="0">
                <a:solidFill>
                  <a:srgbClr val="0070C0"/>
                </a:solidFill>
              </a:rPr>
              <a:t>Teams who do not avoid conflict</a:t>
            </a:r>
          </a:p>
        </p:txBody>
      </p:sp>
      <p:sp>
        <p:nvSpPr>
          <p:cNvPr id="4" name="Content Placeholder 3">
            <a:extLst>
              <a:ext uri="{FF2B5EF4-FFF2-40B4-BE49-F238E27FC236}">
                <a16:creationId xmlns:a16="http://schemas.microsoft.com/office/drawing/2014/main" id="{72BD47DA-AA32-4EB4-8B46-1B52CE455776}"/>
              </a:ext>
            </a:extLst>
          </p:cNvPr>
          <p:cNvSpPr>
            <a:spLocks noGrp="1"/>
          </p:cNvSpPr>
          <p:nvPr>
            <p:ph sz="half" idx="2"/>
          </p:nvPr>
        </p:nvSpPr>
        <p:spPr>
          <a:xfrm>
            <a:off x="839788" y="1240221"/>
            <a:ext cx="5157787" cy="4949442"/>
          </a:xfrm>
        </p:spPr>
        <p:txBody>
          <a:bodyPr>
            <a:normAutofit lnSpcReduction="10000"/>
          </a:bodyPr>
          <a:lstStyle/>
          <a:p>
            <a:pPr marL="457200" lvl="0" indent="-457200">
              <a:buClr>
                <a:srgbClr val="00B0F0"/>
              </a:buClr>
              <a:buFont typeface="Wingdings" pitchFamily="2" charset="2"/>
              <a:buChar char="§"/>
            </a:pPr>
            <a:r>
              <a:rPr lang="en-US" dirty="0">
                <a:cs typeface="Arial" panose="020B0604020202020204" pitchFamily="34" charset="0"/>
              </a:rPr>
              <a:t>Have lively interesting meetings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Extract and explore the ideas of all team members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Solve real problems quickly</a:t>
            </a:r>
            <a:endParaRPr lang="en-GB" dirty="0">
              <a:cs typeface="Arial" panose="020B0604020202020204" pitchFamily="34" charset="0"/>
            </a:endParaRPr>
          </a:p>
          <a:p>
            <a:pPr marL="457200" lvl="0" indent="-457200">
              <a:buClr>
                <a:srgbClr val="00B0F0"/>
              </a:buClr>
              <a:buFont typeface="Wingdings" pitchFamily="2" charset="2"/>
              <a:buChar char="§"/>
            </a:pPr>
            <a:r>
              <a:rPr lang="en-US" dirty="0" err="1">
                <a:cs typeface="Arial" panose="020B0604020202020204" pitchFamily="34" charset="0"/>
              </a:rPr>
              <a:t>Minimise</a:t>
            </a:r>
            <a:r>
              <a:rPr lang="en-US" dirty="0">
                <a:cs typeface="Arial" panose="020B0604020202020204" pitchFamily="34" charset="0"/>
              </a:rPr>
              <a:t> politics</a:t>
            </a:r>
            <a:endParaRPr lang="en-GB" dirty="0">
              <a:cs typeface="Arial" panose="020B0604020202020204" pitchFamily="34" charset="0"/>
            </a:endParaRPr>
          </a:p>
          <a:p>
            <a:pPr marL="457200" lvl="0" indent="-457200">
              <a:buClr>
                <a:srgbClr val="00B0F0"/>
              </a:buClr>
              <a:buFont typeface="Wingdings" pitchFamily="2" charset="2"/>
              <a:buChar char="§"/>
            </a:pPr>
            <a:r>
              <a:rPr lang="en-US" dirty="0">
                <a:cs typeface="Arial" panose="020B0604020202020204" pitchFamily="34" charset="0"/>
              </a:rPr>
              <a:t>Put critical topics on the table for discussion</a:t>
            </a:r>
            <a:endParaRPr lang="en-GB" dirty="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8FAB85DD-C698-4C65-BC54-74DF0F0FB4BF}"/>
              </a:ext>
            </a:extLst>
          </p:cNvPr>
          <p:cNvSpPr>
            <a:spLocks noGrp="1"/>
          </p:cNvSpPr>
          <p:nvPr>
            <p:ph type="body" sz="quarter" idx="3"/>
          </p:nvPr>
        </p:nvSpPr>
        <p:spPr>
          <a:xfrm>
            <a:off x="6194427" y="416309"/>
            <a:ext cx="5183188" cy="823912"/>
          </a:xfrm>
        </p:spPr>
        <p:txBody>
          <a:bodyPr>
            <a:normAutofit/>
          </a:bodyPr>
          <a:lstStyle/>
          <a:p>
            <a:r>
              <a:rPr lang="en-GB" sz="3200" dirty="0">
                <a:solidFill>
                  <a:srgbClr val="0070C0"/>
                </a:solidFill>
              </a:rPr>
              <a:t>Teams who avoid conflict</a:t>
            </a:r>
          </a:p>
          <a:p>
            <a:endParaRPr lang="en-GB" sz="3200" dirty="0">
              <a:solidFill>
                <a:srgbClr val="0070C0"/>
              </a:solidFill>
            </a:endParaRPr>
          </a:p>
        </p:txBody>
      </p:sp>
      <p:sp>
        <p:nvSpPr>
          <p:cNvPr id="6" name="Content Placeholder 5">
            <a:extLst>
              <a:ext uri="{FF2B5EF4-FFF2-40B4-BE49-F238E27FC236}">
                <a16:creationId xmlns:a16="http://schemas.microsoft.com/office/drawing/2014/main" id="{0909C691-4525-4F98-90A6-429A8A9F9ABC}"/>
              </a:ext>
            </a:extLst>
          </p:cNvPr>
          <p:cNvSpPr>
            <a:spLocks noGrp="1"/>
          </p:cNvSpPr>
          <p:nvPr>
            <p:ph sz="quarter" idx="4"/>
          </p:nvPr>
        </p:nvSpPr>
        <p:spPr>
          <a:xfrm>
            <a:off x="6172200" y="1240221"/>
            <a:ext cx="5183188" cy="4949442"/>
          </a:xfrm>
        </p:spPr>
        <p:txBody>
          <a:bodyPr>
            <a:normAutofit lnSpcReduction="10000"/>
          </a:bodyPr>
          <a:lstStyle/>
          <a:p>
            <a:pPr lvl="0">
              <a:buFont typeface="Wingdings" panose="05000000000000000000" pitchFamily="2" charset="2"/>
              <a:buChar char="§"/>
            </a:pPr>
            <a:r>
              <a:rPr lang="en-US" dirty="0"/>
              <a:t>Have boring meetings</a:t>
            </a:r>
            <a:endParaRPr lang="en-GB" dirty="0"/>
          </a:p>
          <a:p>
            <a:pPr lvl="0">
              <a:buFont typeface="Wingdings" panose="05000000000000000000" pitchFamily="2" charset="2"/>
              <a:buChar char="§"/>
            </a:pPr>
            <a:r>
              <a:rPr lang="en-US" dirty="0"/>
              <a:t>Create environments where back-channel politics and personal attacks thrive</a:t>
            </a:r>
            <a:endParaRPr lang="en-GB" dirty="0"/>
          </a:p>
          <a:p>
            <a:pPr lvl="0">
              <a:buFont typeface="Wingdings" panose="05000000000000000000" pitchFamily="2" charset="2"/>
              <a:buChar char="§"/>
            </a:pPr>
            <a:r>
              <a:rPr lang="en-US" dirty="0"/>
              <a:t>Ignore controversial topics that are critical to team success</a:t>
            </a:r>
            <a:endParaRPr lang="en-GB" dirty="0"/>
          </a:p>
          <a:p>
            <a:pPr lvl="0">
              <a:buFont typeface="Wingdings" panose="05000000000000000000" pitchFamily="2" charset="2"/>
              <a:buChar char="§"/>
            </a:pPr>
            <a:r>
              <a:rPr lang="en-US" dirty="0"/>
              <a:t>Fail to tap into all the opinions and perspectives of team members</a:t>
            </a:r>
            <a:endParaRPr lang="en-GB" dirty="0"/>
          </a:p>
          <a:p>
            <a:pPr lvl="0">
              <a:buFont typeface="Wingdings" panose="05000000000000000000" pitchFamily="2" charset="2"/>
              <a:buChar char="§"/>
            </a:pPr>
            <a:r>
              <a:rPr lang="en-US" dirty="0"/>
              <a:t>Waste time and energy with posturing and interpersonal risk management</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149549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idx="4294967295"/>
          </p:nvPr>
        </p:nvSpPr>
        <p:spPr>
          <a:xfrm>
            <a:off x="2209800" y="2130426"/>
            <a:ext cx="7772400" cy="1470025"/>
          </a:xfrm>
        </p:spPr>
        <p:txBody>
          <a:bodyPr/>
          <a:lstStyle/>
          <a:p>
            <a:endParaRPr lang="en-US"/>
          </a:p>
        </p:txBody>
      </p:sp>
      <p:sp>
        <p:nvSpPr>
          <p:cNvPr id="76803" name="Rectangle 3"/>
          <p:cNvSpPr>
            <a:spLocks noGrp="1" noChangeArrowheads="1"/>
          </p:cNvSpPr>
          <p:nvPr>
            <p:ph type="subTitle" idx="4294967295"/>
          </p:nvPr>
        </p:nvSpPr>
        <p:spPr>
          <a:xfrm>
            <a:off x="2895600" y="3886200"/>
            <a:ext cx="6400800" cy="1752600"/>
          </a:xfrm>
        </p:spPr>
        <p:txBody>
          <a:bodyPr/>
          <a:lstStyle/>
          <a:p>
            <a:pPr marL="0" indent="0" algn="ctr">
              <a:buNone/>
            </a:pPr>
            <a:endParaRPr lang="en-US"/>
          </a:p>
        </p:txBody>
      </p:sp>
      <p:pic>
        <p:nvPicPr>
          <p:cNvPr id="76804" name="Picture 4" descr="la_the_five_dysfunctions"/>
          <p:cNvPicPr>
            <a:picLocks noChangeAspect="1" noChangeArrowheads="1"/>
          </p:cNvPicPr>
          <p:nvPr/>
        </p:nvPicPr>
        <p:blipFill>
          <a:blip r:embed="rId4" cstate="print"/>
          <a:srcRect/>
          <a:stretch>
            <a:fillRect/>
          </a:stretch>
        </p:blipFill>
        <p:spPr bwMode="auto">
          <a:xfrm>
            <a:off x="1992313" y="692150"/>
            <a:ext cx="8316912" cy="5614988"/>
          </a:xfrm>
          <a:prstGeom prst="rect">
            <a:avLst/>
          </a:prstGeom>
          <a:noFill/>
        </p:spPr>
      </p:pic>
      <p:sp>
        <p:nvSpPr>
          <p:cNvPr id="76805" name="Rectangle 5"/>
          <p:cNvSpPr>
            <a:spLocks noChangeArrowheads="1"/>
          </p:cNvSpPr>
          <p:nvPr/>
        </p:nvSpPr>
        <p:spPr bwMode="auto">
          <a:xfrm>
            <a:off x="3000376" y="908052"/>
            <a:ext cx="5903913" cy="2139948"/>
          </a:xfrm>
          <a:prstGeom prst="rect">
            <a:avLst/>
          </a:prstGeom>
          <a:solidFill>
            <a:schemeClr val="bg1"/>
          </a:solid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3199779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8F0446E032940A5C215343939911C" ma:contentTypeVersion="13" ma:contentTypeDescription="Create a new document." ma:contentTypeScope="" ma:versionID="a6a054bfbd33fd9ab801201288c291a9">
  <xsd:schema xmlns:xsd="http://www.w3.org/2001/XMLSchema" xmlns:xs="http://www.w3.org/2001/XMLSchema" xmlns:p="http://schemas.microsoft.com/office/2006/metadata/properties" xmlns:ns3="33d306e6-140f-4728-9df4-6ed6ddccbb67" xmlns:ns4="be86b6a6-ef4c-43ea-a746-c158c107f66d" targetNamespace="http://schemas.microsoft.com/office/2006/metadata/properties" ma:root="true" ma:fieldsID="49b48052c5cf2fa414ffd316d742aa6e" ns3:_="" ns4:_="">
    <xsd:import namespace="33d306e6-140f-4728-9df4-6ed6ddccbb67"/>
    <xsd:import namespace="be86b6a6-ef4c-43ea-a746-c158c107f6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306e6-140f-4728-9df4-6ed6ddccb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6b6a6-ef4c-43ea-a746-c158c107f66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D8BCCD-CE69-4850-9A4E-CAC706033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306e6-140f-4728-9df4-6ed6ddccbb67"/>
    <ds:schemaRef ds:uri="be86b6a6-ef4c-43ea-a746-c158c107f6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B0776-EF54-4E5C-9117-3A1C25F01B7E}">
  <ds:schemaRefs>
    <ds:schemaRef ds:uri="http://schemas.microsoft.com/sharepoint/v3/contenttype/forms"/>
  </ds:schemaRefs>
</ds:datastoreItem>
</file>

<file path=customXml/itemProps3.xml><?xml version="1.0" encoding="utf-8"?>
<ds:datastoreItem xmlns:ds="http://schemas.openxmlformats.org/officeDocument/2006/customXml" ds:itemID="{65B9EC32-8F08-418C-A070-9F1EFDA3C509}">
  <ds:schemaRefs>
    <ds:schemaRef ds:uri="http://schemas.openxmlformats.org/package/2006/metadata/core-properties"/>
    <ds:schemaRef ds:uri="http://www.w3.org/XML/1998/namespace"/>
    <ds:schemaRef ds:uri="http://purl.org/dc/terms/"/>
    <ds:schemaRef ds:uri="http://purl.org/dc/dcmitype/"/>
    <ds:schemaRef ds:uri="be86b6a6-ef4c-43ea-a746-c158c107f66d"/>
    <ds:schemaRef ds:uri="http://schemas.microsoft.com/office/2006/documentManagement/types"/>
    <ds:schemaRef ds:uri="http://purl.org/dc/elements/1.1/"/>
    <ds:schemaRef ds:uri="http://schemas.microsoft.com/office/infopath/2007/PartnerControls"/>
    <ds:schemaRef ds:uri="33d306e6-140f-4728-9df4-6ed6ddccbb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486</TotalTime>
  <Words>3323</Words>
  <Application>Microsoft Office PowerPoint</Application>
  <PresentationFormat>Widescreen</PresentationFormat>
  <Paragraphs>224</Paragraphs>
  <Slides>25</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Osaka</vt:lpstr>
      <vt:lpstr>Wingdings</vt:lpstr>
      <vt:lpstr>Office Theme</vt:lpstr>
      <vt:lpstr>PowerPoint Presentation</vt:lpstr>
      <vt:lpstr>Effective Middle Leadership Session 1 – Building a Team</vt:lpstr>
      <vt:lpstr>What made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Middle Leadership Session 1b – Building a Team</vt:lpstr>
      <vt:lpstr> Collective Success </vt:lpstr>
      <vt:lpstr>Tuckmann’s Model of Change/Group Development </vt:lpstr>
      <vt:lpstr>Forming </vt:lpstr>
      <vt:lpstr>Storming </vt:lpstr>
      <vt:lpstr>Norming  </vt:lpstr>
      <vt:lpstr>Performing  </vt:lpstr>
      <vt:lpstr>Pulling it all together. A scenario…</vt:lpstr>
      <vt:lpstr>Gap task – for our next forum on 10th Sept</vt:lpstr>
      <vt:lpstr>Resources to print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Delyth Wall</dc:creator>
  <cp:lastModifiedBy>Delyth Wall</cp:lastModifiedBy>
  <cp:revision>2</cp:revision>
  <cp:lastPrinted>2020-09-01T07:41:41Z</cp:lastPrinted>
  <dcterms:created xsi:type="dcterms:W3CDTF">2020-07-08T16:56:50Z</dcterms:created>
  <dcterms:modified xsi:type="dcterms:W3CDTF">2020-09-03T16:08:08Z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0x0101000038F0446E032940A5C215343939911C</vt:lpwstr>
  </property>
</Properties>
</file>