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4" r:id="rId2"/>
    <p:sldId id="278" r:id="rId3"/>
    <p:sldId id="282" r:id="rId4"/>
    <p:sldId id="272" r:id="rId5"/>
    <p:sldId id="279" r:id="rId6"/>
    <p:sldId id="271" r:id="rId7"/>
    <p:sldId id="280" r:id="rId8"/>
    <p:sldId id="284" r:id="rId9"/>
    <p:sldId id="273"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AA8AC8-C1EA-4121-A552-EA833238E27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7D6E3FBC-E9EB-41CC-A270-D54BC836AC1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BED4928D-716A-4902-9745-805C23833DBE}"/>
              </a:ext>
            </a:extLst>
          </p:cNvPr>
          <p:cNvSpPr>
            <a:spLocks noGrp="1"/>
          </p:cNvSpPr>
          <p:nvPr>
            <p:ph type="dt" sz="half" idx="10"/>
          </p:nvPr>
        </p:nvSpPr>
        <p:spPr/>
        <p:txBody>
          <a:bodyPr/>
          <a:lstStyle/>
          <a:p>
            <a:fld id="{3D53A7B4-100D-4257-9AA8-4C8264F7FF5C}" type="datetimeFigureOut">
              <a:rPr lang="en-GB" smtClean="0"/>
              <a:t>15/08/2020</a:t>
            </a:fld>
            <a:endParaRPr lang="en-GB"/>
          </a:p>
        </p:txBody>
      </p:sp>
      <p:sp>
        <p:nvSpPr>
          <p:cNvPr id="5" name="Footer Placeholder 4">
            <a:extLst>
              <a:ext uri="{FF2B5EF4-FFF2-40B4-BE49-F238E27FC236}">
                <a16:creationId xmlns:a16="http://schemas.microsoft.com/office/drawing/2014/main" id="{41E9D82B-EFDB-4DB3-9832-AB47E07C26E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6455068-3FB3-42D7-84E3-DFADA2274427}"/>
              </a:ext>
            </a:extLst>
          </p:cNvPr>
          <p:cNvSpPr>
            <a:spLocks noGrp="1"/>
          </p:cNvSpPr>
          <p:nvPr>
            <p:ph type="sldNum" sz="quarter" idx="12"/>
          </p:nvPr>
        </p:nvSpPr>
        <p:spPr/>
        <p:txBody>
          <a:bodyPr/>
          <a:lstStyle/>
          <a:p>
            <a:fld id="{57177D30-9E1A-4913-91BF-0907A95C11D0}" type="slidenum">
              <a:rPr lang="en-GB" smtClean="0"/>
              <a:t>‹#›</a:t>
            </a:fld>
            <a:endParaRPr lang="en-GB"/>
          </a:p>
        </p:txBody>
      </p:sp>
    </p:spTree>
    <p:extLst>
      <p:ext uri="{BB962C8B-B14F-4D97-AF65-F5344CB8AC3E}">
        <p14:creationId xmlns:p14="http://schemas.microsoft.com/office/powerpoint/2010/main" val="21399075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5D6387-5727-473A-966D-CEBD4F1A4144}"/>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1B90CF5-8B7A-480E-B6A0-503FA7F63471}"/>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9C25256-029F-46A6-A57D-32F36018A2DB}"/>
              </a:ext>
            </a:extLst>
          </p:cNvPr>
          <p:cNvSpPr>
            <a:spLocks noGrp="1"/>
          </p:cNvSpPr>
          <p:nvPr>
            <p:ph type="dt" sz="half" idx="10"/>
          </p:nvPr>
        </p:nvSpPr>
        <p:spPr/>
        <p:txBody>
          <a:bodyPr/>
          <a:lstStyle/>
          <a:p>
            <a:fld id="{3D53A7B4-100D-4257-9AA8-4C8264F7FF5C}" type="datetimeFigureOut">
              <a:rPr lang="en-GB" smtClean="0"/>
              <a:t>15/08/2020</a:t>
            </a:fld>
            <a:endParaRPr lang="en-GB"/>
          </a:p>
        </p:txBody>
      </p:sp>
      <p:sp>
        <p:nvSpPr>
          <p:cNvPr id="5" name="Footer Placeholder 4">
            <a:extLst>
              <a:ext uri="{FF2B5EF4-FFF2-40B4-BE49-F238E27FC236}">
                <a16:creationId xmlns:a16="http://schemas.microsoft.com/office/drawing/2014/main" id="{C5B81C9B-74F6-47F7-A2C8-EC3F3B13A2C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4920292-566A-4EF6-90E4-B14747157018}"/>
              </a:ext>
            </a:extLst>
          </p:cNvPr>
          <p:cNvSpPr>
            <a:spLocks noGrp="1"/>
          </p:cNvSpPr>
          <p:nvPr>
            <p:ph type="sldNum" sz="quarter" idx="12"/>
          </p:nvPr>
        </p:nvSpPr>
        <p:spPr/>
        <p:txBody>
          <a:bodyPr/>
          <a:lstStyle/>
          <a:p>
            <a:fld id="{57177D30-9E1A-4913-91BF-0907A95C11D0}" type="slidenum">
              <a:rPr lang="en-GB" smtClean="0"/>
              <a:t>‹#›</a:t>
            </a:fld>
            <a:endParaRPr lang="en-GB"/>
          </a:p>
        </p:txBody>
      </p:sp>
    </p:spTree>
    <p:extLst>
      <p:ext uri="{BB962C8B-B14F-4D97-AF65-F5344CB8AC3E}">
        <p14:creationId xmlns:p14="http://schemas.microsoft.com/office/powerpoint/2010/main" val="29591985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D21B60A-BAC6-4044-AA1C-9C475795C4F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AB0B9CD-21CB-4392-871E-20406EA0FF5E}"/>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51F8FE9-4668-4B7D-B47C-61286813A91F}"/>
              </a:ext>
            </a:extLst>
          </p:cNvPr>
          <p:cNvSpPr>
            <a:spLocks noGrp="1"/>
          </p:cNvSpPr>
          <p:nvPr>
            <p:ph type="dt" sz="half" idx="10"/>
          </p:nvPr>
        </p:nvSpPr>
        <p:spPr/>
        <p:txBody>
          <a:bodyPr/>
          <a:lstStyle/>
          <a:p>
            <a:fld id="{3D53A7B4-100D-4257-9AA8-4C8264F7FF5C}" type="datetimeFigureOut">
              <a:rPr lang="en-GB" smtClean="0"/>
              <a:t>15/08/2020</a:t>
            </a:fld>
            <a:endParaRPr lang="en-GB"/>
          </a:p>
        </p:txBody>
      </p:sp>
      <p:sp>
        <p:nvSpPr>
          <p:cNvPr id="5" name="Footer Placeholder 4">
            <a:extLst>
              <a:ext uri="{FF2B5EF4-FFF2-40B4-BE49-F238E27FC236}">
                <a16:creationId xmlns:a16="http://schemas.microsoft.com/office/drawing/2014/main" id="{4FE063F3-B70C-47A6-99CF-E10219BBB01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FAA4CA4-B123-4296-92FE-96C0F7E570C0}"/>
              </a:ext>
            </a:extLst>
          </p:cNvPr>
          <p:cNvSpPr>
            <a:spLocks noGrp="1"/>
          </p:cNvSpPr>
          <p:nvPr>
            <p:ph type="sldNum" sz="quarter" idx="12"/>
          </p:nvPr>
        </p:nvSpPr>
        <p:spPr/>
        <p:txBody>
          <a:bodyPr/>
          <a:lstStyle/>
          <a:p>
            <a:fld id="{57177D30-9E1A-4913-91BF-0907A95C11D0}" type="slidenum">
              <a:rPr lang="en-GB" smtClean="0"/>
              <a:t>‹#›</a:t>
            </a:fld>
            <a:endParaRPr lang="en-GB"/>
          </a:p>
        </p:txBody>
      </p:sp>
    </p:spTree>
    <p:extLst>
      <p:ext uri="{BB962C8B-B14F-4D97-AF65-F5344CB8AC3E}">
        <p14:creationId xmlns:p14="http://schemas.microsoft.com/office/powerpoint/2010/main" val="28073759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47863C-08E1-4CB0-9EBB-E2E55BD1C70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3434921-1204-478B-8E69-5338A56C8877}"/>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9723F41-0754-4168-8B4A-1A66DF111B71}"/>
              </a:ext>
            </a:extLst>
          </p:cNvPr>
          <p:cNvSpPr>
            <a:spLocks noGrp="1"/>
          </p:cNvSpPr>
          <p:nvPr>
            <p:ph type="dt" sz="half" idx="10"/>
          </p:nvPr>
        </p:nvSpPr>
        <p:spPr/>
        <p:txBody>
          <a:bodyPr/>
          <a:lstStyle/>
          <a:p>
            <a:fld id="{3D53A7B4-100D-4257-9AA8-4C8264F7FF5C}" type="datetimeFigureOut">
              <a:rPr lang="en-GB" smtClean="0"/>
              <a:t>15/08/2020</a:t>
            </a:fld>
            <a:endParaRPr lang="en-GB"/>
          </a:p>
        </p:txBody>
      </p:sp>
      <p:sp>
        <p:nvSpPr>
          <p:cNvPr id="5" name="Footer Placeholder 4">
            <a:extLst>
              <a:ext uri="{FF2B5EF4-FFF2-40B4-BE49-F238E27FC236}">
                <a16:creationId xmlns:a16="http://schemas.microsoft.com/office/drawing/2014/main" id="{E1FBB582-AFA0-4C09-85EB-BC7FE9E3208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4D2C090-5314-4569-BFD2-D817359A720C}"/>
              </a:ext>
            </a:extLst>
          </p:cNvPr>
          <p:cNvSpPr>
            <a:spLocks noGrp="1"/>
          </p:cNvSpPr>
          <p:nvPr>
            <p:ph type="sldNum" sz="quarter" idx="12"/>
          </p:nvPr>
        </p:nvSpPr>
        <p:spPr/>
        <p:txBody>
          <a:bodyPr/>
          <a:lstStyle/>
          <a:p>
            <a:fld id="{57177D30-9E1A-4913-91BF-0907A95C11D0}" type="slidenum">
              <a:rPr lang="en-GB" smtClean="0"/>
              <a:t>‹#›</a:t>
            </a:fld>
            <a:endParaRPr lang="en-GB"/>
          </a:p>
        </p:txBody>
      </p:sp>
    </p:spTree>
    <p:extLst>
      <p:ext uri="{BB962C8B-B14F-4D97-AF65-F5344CB8AC3E}">
        <p14:creationId xmlns:p14="http://schemas.microsoft.com/office/powerpoint/2010/main" val="10002941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67A786-4916-4D28-A376-7B624C766FE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E60A0887-7567-43D0-AE30-5CF6588EB8B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C767E141-E0F3-4246-B4F4-74C502C424D9}"/>
              </a:ext>
            </a:extLst>
          </p:cNvPr>
          <p:cNvSpPr>
            <a:spLocks noGrp="1"/>
          </p:cNvSpPr>
          <p:nvPr>
            <p:ph type="dt" sz="half" idx="10"/>
          </p:nvPr>
        </p:nvSpPr>
        <p:spPr/>
        <p:txBody>
          <a:bodyPr/>
          <a:lstStyle/>
          <a:p>
            <a:fld id="{3D53A7B4-100D-4257-9AA8-4C8264F7FF5C}" type="datetimeFigureOut">
              <a:rPr lang="en-GB" smtClean="0"/>
              <a:t>15/08/2020</a:t>
            </a:fld>
            <a:endParaRPr lang="en-GB"/>
          </a:p>
        </p:txBody>
      </p:sp>
      <p:sp>
        <p:nvSpPr>
          <p:cNvPr id="5" name="Footer Placeholder 4">
            <a:extLst>
              <a:ext uri="{FF2B5EF4-FFF2-40B4-BE49-F238E27FC236}">
                <a16:creationId xmlns:a16="http://schemas.microsoft.com/office/drawing/2014/main" id="{4934199A-759F-4BDD-978B-55ABEC8F37E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160BCDA-5581-432B-AE56-8115A8BED3F7}"/>
              </a:ext>
            </a:extLst>
          </p:cNvPr>
          <p:cNvSpPr>
            <a:spLocks noGrp="1"/>
          </p:cNvSpPr>
          <p:nvPr>
            <p:ph type="sldNum" sz="quarter" idx="12"/>
          </p:nvPr>
        </p:nvSpPr>
        <p:spPr/>
        <p:txBody>
          <a:bodyPr/>
          <a:lstStyle/>
          <a:p>
            <a:fld id="{57177D30-9E1A-4913-91BF-0907A95C11D0}" type="slidenum">
              <a:rPr lang="en-GB" smtClean="0"/>
              <a:t>‹#›</a:t>
            </a:fld>
            <a:endParaRPr lang="en-GB"/>
          </a:p>
        </p:txBody>
      </p:sp>
    </p:spTree>
    <p:extLst>
      <p:ext uri="{BB962C8B-B14F-4D97-AF65-F5344CB8AC3E}">
        <p14:creationId xmlns:p14="http://schemas.microsoft.com/office/powerpoint/2010/main" val="9333685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82BD9E-5182-4B08-A386-A12229658FE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77992E0-902D-4975-BB56-05AB579E16AE}"/>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8DCDF6CB-ED49-4B0A-BD1D-EA7C3298C34A}"/>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ACE91E97-EB60-4301-8F9C-3904E2729385}"/>
              </a:ext>
            </a:extLst>
          </p:cNvPr>
          <p:cNvSpPr>
            <a:spLocks noGrp="1"/>
          </p:cNvSpPr>
          <p:nvPr>
            <p:ph type="dt" sz="half" idx="10"/>
          </p:nvPr>
        </p:nvSpPr>
        <p:spPr/>
        <p:txBody>
          <a:bodyPr/>
          <a:lstStyle/>
          <a:p>
            <a:fld id="{3D53A7B4-100D-4257-9AA8-4C8264F7FF5C}" type="datetimeFigureOut">
              <a:rPr lang="en-GB" smtClean="0"/>
              <a:t>15/08/2020</a:t>
            </a:fld>
            <a:endParaRPr lang="en-GB"/>
          </a:p>
        </p:txBody>
      </p:sp>
      <p:sp>
        <p:nvSpPr>
          <p:cNvPr id="6" name="Footer Placeholder 5">
            <a:extLst>
              <a:ext uri="{FF2B5EF4-FFF2-40B4-BE49-F238E27FC236}">
                <a16:creationId xmlns:a16="http://schemas.microsoft.com/office/drawing/2014/main" id="{3DA25876-BDE2-4FDB-96FA-F39AC4F5968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52942DC-E5B8-4CB6-9B52-DA4E677D6353}"/>
              </a:ext>
            </a:extLst>
          </p:cNvPr>
          <p:cNvSpPr>
            <a:spLocks noGrp="1"/>
          </p:cNvSpPr>
          <p:nvPr>
            <p:ph type="sldNum" sz="quarter" idx="12"/>
          </p:nvPr>
        </p:nvSpPr>
        <p:spPr/>
        <p:txBody>
          <a:bodyPr/>
          <a:lstStyle/>
          <a:p>
            <a:fld id="{57177D30-9E1A-4913-91BF-0907A95C11D0}" type="slidenum">
              <a:rPr lang="en-GB" smtClean="0"/>
              <a:t>‹#›</a:t>
            </a:fld>
            <a:endParaRPr lang="en-GB"/>
          </a:p>
        </p:txBody>
      </p:sp>
    </p:spTree>
    <p:extLst>
      <p:ext uri="{BB962C8B-B14F-4D97-AF65-F5344CB8AC3E}">
        <p14:creationId xmlns:p14="http://schemas.microsoft.com/office/powerpoint/2010/main" val="13315279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6E347E-C42C-411D-9E42-90C632E460F1}"/>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AB801CB-DB06-4454-AA8C-7926603DF3B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907B2031-6C4A-488E-8FCE-B50B54B25091}"/>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C3B86EF6-7B2B-434B-A980-3CCC590E28B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DFFB7BBB-524F-4BE3-938D-A6C7850FFBC7}"/>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810DED61-9207-47CC-A6FA-E9C2E9DA510C}"/>
              </a:ext>
            </a:extLst>
          </p:cNvPr>
          <p:cNvSpPr>
            <a:spLocks noGrp="1"/>
          </p:cNvSpPr>
          <p:nvPr>
            <p:ph type="dt" sz="half" idx="10"/>
          </p:nvPr>
        </p:nvSpPr>
        <p:spPr/>
        <p:txBody>
          <a:bodyPr/>
          <a:lstStyle/>
          <a:p>
            <a:fld id="{3D53A7B4-100D-4257-9AA8-4C8264F7FF5C}" type="datetimeFigureOut">
              <a:rPr lang="en-GB" smtClean="0"/>
              <a:t>15/08/2020</a:t>
            </a:fld>
            <a:endParaRPr lang="en-GB"/>
          </a:p>
        </p:txBody>
      </p:sp>
      <p:sp>
        <p:nvSpPr>
          <p:cNvPr id="8" name="Footer Placeholder 7">
            <a:extLst>
              <a:ext uri="{FF2B5EF4-FFF2-40B4-BE49-F238E27FC236}">
                <a16:creationId xmlns:a16="http://schemas.microsoft.com/office/drawing/2014/main" id="{F20E4E15-BD2F-426A-95DE-6B988CAA2FA1}"/>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781C58E4-5D62-4ACC-B3EB-72577001963C}"/>
              </a:ext>
            </a:extLst>
          </p:cNvPr>
          <p:cNvSpPr>
            <a:spLocks noGrp="1"/>
          </p:cNvSpPr>
          <p:nvPr>
            <p:ph type="sldNum" sz="quarter" idx="12"/>
          </p:nvPr>
        </p:nvSpPr>
        <p:spPr/>
        <p:txBody>
          <a:bodyPr/>
          <a:lstStyle/>
          <a:p>
            <a:fld id="{57177D30-9E1A-4913-91BF-0907A95C11D0}" type="slidenum">
              <a:rPr lang="en-GB" smtClean="0"/>
              <a:t>‹#›</a:t>
            </a:fld>
            <a:endParaRPr lang="en-GB"/>
          </a:p>
        </p:txBody>
      </p:sp>
    </p:spTree>
    <p:extLst>
      <p:ext uri="{BB962C8B-B14F-4D97-AF65-F5344CB8AC3E}">
        <p14:creationId xmlns:p14="http://schemas.microsoft.com/office/powerpoint/2010/main" val="40928617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E49725-90BE-430C-8D9F-380A31CF865C}"/>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EEC7F8C-4B15-451C-AD6D-8AFA299222DF}"/>
              </a:ext>
            </a:extLst>
          </p:cNvPr>
          <p:cNvSpPr>
            <a:spLocks noGrp="1"/>
          </p:cNvSpPr>
          <p:nvPr>
            <p:ph type="dt" sz="half" idx="10"/>
          </p:nvPr>
        </p:nvSpPr>
        <p:spPr/>
        <p:txBody>
          <a:bodyPr/>
          <a:lstStyle/>
          <a:p>
            <a:fld id="{3D53A7B4-100D-4257-9AA8-4C8264F7FF5C}" type="datetimeFigureOut">
              <a:rPr lang="en-GB" smtClean="0"/>
              <a:t>15/08/2020</a:t>
            </a:fld>
            <a:endParaRPr lang="en-GB"/>
          </a:p>
        </p:txBody>
      </p:sp>
      <p:sp>
        <p:nvSpPr>
          <p:cNvPr id="4" name="Footer Placeholder 3">
            <a:extLst>
              <a:ext uri="{FF2B5EF4-FFF2-40B4-BE49-F238E27FC236}">
                <a16:creationId xmlns:a16="http://schemas.microsoft.com/office/drawing/2014/main" id="{47B5257A-B665-430B-A3F1-23DFBDF3EC9A}"/>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A9C19707-554C-4463-B481-803F318C97FF}"/>
              </a:ext>
            </a:extLst>
          </p:cNvPr>
          <p:cNvSpPr>
            <a:spLocks noGrp="1"/>
          </p:cNvSpPr>
          <p:nvPr>
            <p:ph type="sldNum" sz="quarter" idx="12"/>
          </p:nvPr>
        </p:nvSpPr>
        <p:spPr/>
        <p:txBody>
          <a:bodyPr/>
          <a:lstStyle/>
          <a:p>
            <a:fld id="{57177D30-9E1A-4913-91BF-0907A95C11D0}" type="slidenum">
              <a:rPr lang="en-GB" smtClean="0"/>
              <a:t>‹#›</a:t>
            </a:fld>
            <a:endParaRPr lang="en-GB"/>
          </a:p>
        </p:txBody>
      </p:sp>
    </p:spTree>
    <p:extLst>
      <p:ext uri="{BB962C8B-B14F-4D97-AF65-F5344CB8AC3E}">
        <p14:creationId xmlns:p14="http://schemas.microsoft.com/office/powerpoint/2010/main" val="7456789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953C9F3-59AD-4798-8974-5F17A9F69E30}"/>
              </a:ext>
            </a:extLst>
          </p:cNvPr>
          <p:cNvSpPr>
            <a:spLocks noGrp="1"/>
          </p:cNvSpPr>
          <p:nvPr>
            <p:ph type="dt" sz="half" idx="10"/>
          </p:nvPr>
        </p:nvSpPr>
        <p:spPr/>
        <p:txBody>
          <a:bodyPr/>
          <a:lstStyle/>
          <a:p>
            <a:fld id="{3D53A7B4-100D-4257-9AA8-4C8264F7FF5C}" type="datetimeFigureOut">
              <a:rPr lang="en-GB" smtClean="0"/>
              <a:t>15/08/2020</a:t>
            </a:fld>
            <a:endParaRPr lang="en-GB"/>
          </a:p>
        </p:txBody>
      </p:sp>
      <p:sp>
        <p:nvSpPr>
          <p:cNvPr id="3" name="Footer Placeholder 2">
            <a:extLst>
              <a:ext uri="{FF2B5EF4-FFF2-40B4-BE49-F238E27FC236}">
                <a16:creationId xmlns:a16="http://schemas.microsoft.com/office/drawing/2014/main" id="{DE4A47F9-8CD0-48A5-A223-4D03E2F86142}"/>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3AD087C8-4CE3-4E6A-BC3D-1B6690B24135}"/>
              </a:ext>
            </a:extLst>
          </p:cNvPr>
          <p:cNvSpPr>
            <a:spLocks noGrp="1"/>
          </p:cNvSpPr>
          <p:nvPr>
            <p:ph type="sldNum" sz="quarter" idx="12"/>
          </p:nvPr>
        </p:nvSpPr>
        <p:spPr/>
        <p:txBody>
          <a:bodyPr/>
          <a:lstStyle/>
          <a:p>
            <a:fld id="{57177D30-9E1A-4913-91BF-0907A95C11D0}" type="slidenum">
              <a:rPr lang="en-GB" smtClean="0"/>
              <a:t>‹#›</a:t>
            </a:fld>
            <a:endParaRPr lang="en-GB"/>
          </a:p>
        </p:txBody>
      </p:sp>
    </p:spTree>
    <p:extLst>
      <p:ext uri="{BB962C8B-B14F-4D97-AF65-F5344CB8AC3E}">
        <p14:creationId xmlns:p14="http://schemas.microsoft.com/office/powerpoint/2010/main" val="37559807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480330-C3C2-48E5-B7DE-A63763303F7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4A583AAA-CA5D-429C-B646-738DA36613A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66301E4-1456-4DF8-AB2F-BD741D296E2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F50B8889-7B37-4525-BB98-77EA9BFAC84A}"/>
              </a:ext>
            </a:extLst>
          </p:cNvPr>
          <p:cNvSpPr>
            <a:spLocks noGrp="1"/>
          </p:cNvSpPr>
          <p:nvPr>
            <p:ph type="dt" sz="half" idx="10"/>
          </p:nvPr>
        </p:nvSpPr>
        <p:spPr/>
        <p:txBody>
          <a:bodyPr/>
          <a:lstStyle/>
          <a:p>
            <a:fld id="{3D53A7B4-100D-4257-9AA8-4C8264F7FF5C}" type="datetimeFigureOut">
              <a:rPr lang="en-GB" smtClean="0"/>
              <a:t>15/08/2020</a:t>
            </a:fld>
            <a:endParaRPr lang="en-GB"/>
          </a:p>
        </p:txBody>
      </p:sp>
      <p:sp>
        <p:nvSpPr>
          <p:cNvPr id="6" name="Footer Placeholder 5">
            <a:extLst>
              <a:ext uri="{FF2B5EF4-FFF2-40B4-BE49-F238E27FC236}">
                <a16:creationId xmlns:a16="http://schemas.microsoft.com/office/drawing/2014/main" id="{628268BC-E3DE-476C-AF4E-D3FFD7EC7D9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9B1ACB8-AA25-45DC-AEEC-6C902980BF26}"/>
              </a:ext>
            </a:extLst>
          </p:cNvPr>
          <p:cNvSpPr>
            <a:spLocks noGrp="1"/>
          </p:cNvSpPr>
          <p:nvPr>
            <p:ph type="sldNum" sz="quarter" idx="12"/>
          </p:nvPr>
        </p:nvSpPr>
        <p:spPr/>
        <p:txBody>
          <a:bodyPr/>
          <a:lstStyle/>
          <a:p>
            <a:fld id="{57177D30-9E1A-4913-91BF-0907A95C11D0}" type="slidenum">
              <a:rPr lang="en-GB" smtClean="0"/>
              <a:t>‹#›</a:t>
            </a:fld>
            <a:endParaRPr lang="en-GB"/>
          </a:p>
        </p:txBody>
      </p:sp>
    </p:spTree>
    <p:extLst>
      <p:ext uri="{BB962C8B-B14F-4D97-AF65-F5344CB8AC3E}">
        <p14:creationId xmlns:p14="http://schemas.microsoft.com/office/powerpoint/2010/main" val="28984317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EDA605-959A-45F9-AAFD-5A5EB56103B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B16BD22F-F8BC-45A6-BC58-558ADBF3C03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9CE0BDDD-D3F1-4E9F-A1CD-686CA89AF90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C0517A96-4C9F-4700-A7D1-EAF3D2D6F444}"/>
              </a:ext>
            </a:extLst>
          </p:cNvPr>
          <p:cNvSpPr>
            <a:spLocks noGrp="1"/>
          </p:cNvSpPr>
          <p:nvPr>
            <p:ph type="dt" sz="half" idx="10"/>
          </p:nvPr>
        </p:nvSpPr>
        <p:spPr/>
        <p:txBody>
          <a:bodyPr/>
          <a:lstStyle/>
          <a:p>
            <a:fld id="{3D53A7B4-100D-4257-9AA8-4C8264F7FF5C}" type="datetimeFigureOut">
              <a:rPr lang="en-GB" smtClean="0"/>
              <a:t>15/08/2020</a:t>
            </a:fld>
            <a:endParaRPr lang="en-GB"/>
          </a:p>
        </p:txBody>
      </p:sp>
      <p:sp>
        <p:nvSpPr>
          <p:cNvPr id="6" name="Footer Placeholder 5">
            <a:extLst>
              <a:ext uri="{FF2B5EF4-FFF2-40B4-BE49-F238E27FC236}">
                <a16:creationId xmlns:a16="http://schemas.microsoft.com/office/drawing/2014/main" id="{B8A3D52C-6DD7-4CCB-87BE-C2EE0518E66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2DF0FF7-163A-4885-8FF4-FED607632F95}"/>
              </a:ext>
            </a:extLst>
          </p:cNvPr>
          <p:cNvSpPr>
            <a:spLocks noGrp="1"/>
          </p:cNvSpPr>
          <p:nvPr>
            <p:ph type="sldNum" sz="quarter" idx="12"/>
          </p:nvPr>
        </p:nvSpPr>
        <p:spPr/>
        <p:txBody>
          <a:bodyPr/>
          <a:lstStyle/>
          <a:p>
            <a:fld id="{57177D30-9E1A-4913-91BF-0907A95C11D0}" type="slidenum">
              <a:rPr lang="en-GB" smtClean="0"/>
              <a:t>‹#›</a:t>
            </a:fld>
            <a:endParaRPr lang="en-GB"/>
          </a:p>
        </p:txBody>
      </p:sp>
    </p:spTree>
    <p:extLst>
      <p:ext uri="{BB962C8B-B14F-4D97-AF65-F5344CB8AC3E}">
        <p14:creationId xmlns:p14="http://schemas.microsoft.com/office/powerpoint/2010/main" val="22479779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B445C37-D1F2-4E6A-90A1-445E8F39CD6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FDBD43F-A920-4729-B3BF-221F083F443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D4753A5-DC83-4A28-A5DF-B0AEE76E889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53A7B4-100D-4257-9AA8-4C8264F7FF5C}" type="datetimeFigureOut">
              <a:rPr lang="en-GB" smtClean="0"/>
              <a:t>15/08/2020</a:t>
            </a:fld>
            <a:endParaRPr lang="en-GB"/>
          </a:p>
        </p:txBody>
      </p:sp>
      <p:sp>
        <p:nvSpPr>
          <p:cNvPr id="5" name="Footer Placeholder 4">
            <a:extLst>
              <a:ext uri="{FF2B5EF4-FFF2-40B4-BE49-F238E27FC236}">
                <a16:creationId xmlns:a16="http://schemas.microsoft.com/office/drawing/2014/main" id="{1E865504-F8A0-41BE-BC1F-37A36A5E887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14565F70-D720-4B36-A37B-15B15B3063B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7177D30-9E1A-4913-91BF-0907A95C11D0}" type="slidenum">
              <a:rPr lang="en-GB" smtClean="0"/>
              <a:t>‹#›</a:t>
            </a:fld>
            <a:endParaRPr lang="en-GB"/>
          </a:p>
        </p:txBody>
      </p:sp>
    </p:spTree>
    <p:extLst>
      <p:ext uri="{BB962C8B-B14F-4D97-AF65-F5344CB8AC3E}">
        <p14:creationId xmlns:p14="http://schemas.microsoft.com/office/powerpoint/2010/main" val="23289109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8" Type="http://schemas.openxmlformats.org/officeDocument/2006/relationships/image" Target="../media/image12.jpeg"/><Relationship Id="rId3" Type="http://schemas.openxmlformats.org/officeDocument/2006/relationships/image" Target="../media/image7.png"/><Relationship Id="rId7" Type="http://schemas.openxmlformats.org/officeDocument/2006/relationships/image" Target="../media/image11.jpeg"/><Relationship Id="rId2" Type="http://schemas.openxmlformats.org/officeDocument/2006/relationships/image" Target="../media/image6.png"/><Relationship Id="rId1" Type="http://schemas.openxmlformats.org/officeDocument/2006/relationships/slideLayout" Target="../slideLayouts/slideLayout7.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descr="Raft of the twats - Visual arts - TLS">
            <a:extLst>
              <a:ext uri="{FF2B5EF4-FFF2-40B4-BE49-F238E27FC236}">
                <a16:creationId xmlns:a16="http://schemas.microsoft.com/office/drawing/2014/main" id="{3B28ECCB-B859-45FA-863F-92CF804781C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70068" y="1769386"/>
            <a:ext cx="7223635" cy="4853088"/>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A4430268-AC6B-4A98-9C5C-81078F403EF3}"/>
              </a:ext>
            </a:extLst>
          </p:cNvPr>
          <p:cNvSpPr txBox="1"/>
          <p:nvPr/>
        </p:nvSpPr>
        <p:spPr>
          <a:xfrm>
            <a:off x="1122217" y="235526"/>
            <a:ext cx="10681855" cy="1015663"/>
          </a:xfrm>
          <a:prstGeom prst="rect">
            <a:avLst/>
          </a:prstGeom>
          <a:noFill/>
        </p:spPr>
        <p:txBody>
          <a:bodyPr wrap="square" rtlCol="0">
            <a:spAutoFit/>
          </a:bodyPr>
          <a:lstStyle/>
          <a:p>
            <a:r>
              <a:rPr lang="en-GB" sz="6000" dirty="0"/>
              <a:t>Enrichment and Cultural Capital</a:t>
            </a:r>
          </a:p>
        </p:txBody>
      </p:sp>
    </p:spTree>
    <p:extLst>
      <p:ext uri="{BB962C8B-B14F-4D97-AF65-F5344CB8AC3E}">
        <p14:creationId xmlns:p14="http://schemas.microsoft.com/office/powerpoint/2010/main" val="24068386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C89205A5-0C5D-4FF8-856F-91D6A3497B81}"/>
              </a:ext>
            </a:extLst>
          </p:cNvPr>
          <p:cNvSpPr/>
          <p:nvPr/>
        </p:nvSpPr>
        <p:spPr>
          <a:xfrm>
            <a:off x="1205345" y="3606002"/>
            <a:ext cx="8146473" cy="1200329"/>
          </a:xfrm>
          <a:prstGeom prst="rect">
            <a:avLst/>
          </a:prstGeom>
        </p:spPr>
        <p:txBody>
          <a:bodyPr wrap="square">
            <a:spAutoFit/>
          </a:bodyPr>
          <a:lstStyle/>
          <a:p>
            <a:pPr>
              <a:spcAft>
                <a:spcPts val="0"/>
              </a:spcAft>
            </a:pPr>
            <a:endParaRPr lang="en-GB" dirty="0">
              <a:latin typeface="Calibri" panose="020F0502020204030204" pitchFamily="34" charset="0"/>
              <a:ea typeface="Calibri" panose="020F0502020204030204" pitchFamily="34" charset="0"/>
            </a:endParaRPr>
          </a:p>
          <a:p>
            <a:pPr>
              <a:spcAft>
                <a:spcPts val="0"/>
              </a:spcAft>
            </a:pPr>
            <a:endParaRPr lang="en-GB" dirty="0">
              <a:latin typeface="Calibri" panose="020F0502020204030204" pitchFamily="34" charset="0"/>
              <a:ea typeface="Calibri" panose="020F0502020204030204" pitchFamily="34" charset="0"/>
            </a:endParaRPr>
          </a:p>
          <a:p>
            <a:pPr>
              <a:spcAft>
                <a:spcPts val="0"/>
              </a:spcAft>
            </a:pPr>
            <a:endParaRPr lang="en-GB" dirty="0">
              <a:latin typeface="Calibri" panose="020F0502020204030204" pitchFamily="34" charset="0"/>
              <a:ea typeface="Calibri" panose="020F0502020204030204" pitchFamily="34" charset="0"/>
            </a:endParaRPr>
          </a:p>
          <a:p>
            <a:pPr>
              <a:spcAft>
                <a:spcPts val="0"/>
              </a:spcAft>
            </a:pPr>
            <a:endParaRPr lang="en-GB" dirty="0">
              <a:latin typeface="Calibri" panose="020F0502020204030204" pitchFamily="34" charset="0"/>
              <a:ea typeface="Calibri" panose="020F0502020204030204" pitchFamily="34" charset="0"/>
            </a:endParaRPr>
          </a:p>
        </p:txBody>
      </p:sp>
      <p:sp>
        <p:nvSpPr>
          <p:cNvPr id="4" name="Rectangle 3">
            <a:extLst>
              <a:ext uri="{FF2B5EF4-FFF2-40B4-BE49-F238E27FC236}">
                <a16:creationId xmlns:a16="http://schemas.microsoft.com/office/drawing/2014/main" id="{EB3A1B93-1908-40AA-BF84-ACF5D197EADF}"/>
              </a:ext>
            </a:extLst>
          </p:cNvPr>
          <p:cNvSpPr/>
          <p:nvPr/>
        </p:nvSpPr>
        <p:spPr>
          <a:xfrm>
            <a:off x="742122" y="2690335"/>
            <a:ext cx="9718060" cy="3416320"/>
          </a:xfrm>
          <a:prstGeom prst="rect">
            <a:avLst/>
          </a:prstGeom>
        </p:spPr>
        <p:txBody>
          <a:bodyPr wrap="square">
            <a:spAutoFit/>
          </a:bodyPr>
          <a:lstStyle/>
          <a:p>
            <a:pPr>
              <a:spcAft>
                <a:spcPts val="0"/>
              </a:spcAft>
            </a:pPr>
            <a:endParaRPr lang="en-GB" dirty="0">
              <a:latin typeface="Calibri" panose="020F0502020204030204" pitchFamily="34" charset="0"/>
              <a:ea typeface="Calibri" panose="020F0502020204030204" pitchFamily="34" charset="0"/>
            </a:endParaRPr>
          </a:p>
          <a:p>
            <a:pPr>
              <a:spcAft>
                <a:spcPts val="0"/>
              </a:spcAft>
            </a:pPr>
            <a:endParaRPr lang="en-GB" dirty="0">
              <a:latin typeface="Calibri" panose="020F0502020204030204" pitchFamily="34" charset="0"/>
              <a:ea typeface="Calibri" panose="020F0502020204030204" pitchFamily="34" charset="0"/>
            </a:endParaRPr>
          </a:p>
          <a:p>
            <a:pPr>
              <a:spcAft>
                <a:spcPts val="0"/>
              </a:spcAft>
            </a:pPr>
            <a:endParaRPr lang="en-GB" dirty="0">
              <a:latin typeface="Calibri" panose="020F0502020204030204" pitchFamily="34" charset="0"/>
              <a:ea typeface="Calibri" panose="020F0502020204030204" pitchFamily="34" charset="0"/>
            </a:endParaRPr>
          </a:p>
          <a:p>
            <a:pPr>
              <a:spcAft>
                <a:spcPts val="0"/>
              </a:spcAft>
            </a:pPr>
            <a:r>
              <a:rPr lang="en-GB" sz="2400" dirty="0">
                <a:solidFill>
                  <a:srgbClr val="0070C0"/>
                </a:solidFill>
                <a:latin typeface="Ink Free" panose="03080402000500000000" pitchFamily="66" charset="0"/>
                <a:ea typeface="Calibri" panose="020F0502020204030204" pitchFamily="34" charset="0"/>
              </a:rPr>
              <a:t>When?</a:t>
            </a:r>
          </a:p>
          <a:p>
            <a:pPr>
              <a:spcAft>
                <a:spcPts val="0"/>
              </a:spcAft>
            </a:pPr>
            <a:endParaRPr lang="en-GB" sz="2400" dirty="0">
              <a:solidFill>
                <a:srgbClr val="0070C0"/>
              </a:solidFill>
              <a:latin typeface="Ink Free" panose="03080402000500000000" pitchFamily="66" charset="0"/>
              <a:ea typeface="Calibri" panose="020F0502020204030204" pitchFamily="34" charset="0"/>
            </a:endParaRPr>
          </a:p>
          <a:p>
            <a:pPr>
              <a:spcAft>
                <a:spcPts val="0"/>
              </a:spcAft>
            </a:pPr>
            <a:r>
              <a:rPr lang="en-GB" sz="2400" dirty="0">
                <a:solidFill>
                  <a:srgbClr val="0070C0"/>
                </a:solidFill>
                <a:latin typeface="Ink Free" panose="03080402000500000000" pitchFamily="66" charset="0"/>
                <a:ea typeface="Calibri" panose="020F0502020204030204" pitchFamily="34" charset="0"/>
              </a:rPr>
              <a:t>TED day – launch of forum group (30 mins)</a:t>
            </a:r>
          </a:p>
          <a:p>
            <a:pPr>
              <a:spcAft>
                <a:spcPts val="0"/>
              </a:spcAft>
            </a:pPr>
            <a:r>
              <a:rPr lang="en-GB" sz="2400" dirty="0">
                <a:solidFill>
                  <a:srgbClr val="0070C0"/>
                </a:solidFill>
                <a:latin typeface="Ink Free" panose="03080402000500000000" pitchFamily="66" charset="0"/>
                <a:ea typeface="Calibri" panose="020F0502020204030204" pitchFamily="34" charset="0"/>
              </a:rPr>
              <a:t>10</a:t>
            </a:r>
            <a:r>
              <a:rPr lang="en-GB" sz="2400" baseline="30000" dirty="0">
                <a:solidFill>
                  <a:srgbClr val="0070C0"/>
                </a:solidFill>
                <a:latin typeface="Ink Free" panose="03080402000500000000" pitchFamily="66" charset="0"/>
                <a:ea typeface="Calibri" panose="020F0502020204030204" pitchFamily="34" charset="0"/>
              </a:rPr>
              <a:t>th</a:t>
            </a:r>
            <a:r>
              <a:rPr lang="en-GB" sz="2400" dirty="0">
                <a:solidFill>
                  <a:srgbClr val="0070C0"/>
                </a:solidFill>
                <a:latin typeface="Ink Free" panose="03080402000500000000" pitchFamily="66" charset="0"/>
                <a:ea typeface="Calibri" panose="020F0502020204030204" pitchFamily="34" charset="0"/>
              </a:rPr>
              <a:t> Sept – Thurs meeting slot</a:t>
            </a:r>
          </a:p>
          <a:p>
            <a:pPr>
              <a:spcAft>
                <a:spcPts val="0"/>
              </a:spcAft>
            </a:pPr>
            <a:r>
              <a:rPr lang="en-GB" sz="2400" dirty="0">
                <a:solidFill>
                  <a:srgbClr val="0070C0"/>
                </a:solidFill>
                <a:latin typeface="Ink Free" panose="03080402000500000000" pitchFamily="66" charset="0"/>
                <a:ea typeface="Calibri" panose="020F0502020204030204" pitchFamily="34" charset="0"/>
              </a:rPr>
              <a:t>22</a:t>
            </a:r>
            <a:r>
              <a:rPr lang="en-GB" sz="2400" baseline="30000" dirty="0">
                <a:solidFill>
                  <a:srgbClr val="0070C0"/>
                </a:solidFill>
                <a:latin typeface="Ink Free" panose="03080402000500000000" pitchFamily="66" charset="0"/>
                <a:ea typeface="Calibri" panose="020F0502020204030204" pitchFamily="34" charset="0"/>
              </a:rPr>
              <a:t>nd</a:t>
            </a:r>
            <a:r>
              <a:rPr lang="en-GB" sz="2400" dirty="0">
                <a:solidFill>
                  <a:srgbClr val="0070C0"/>
                </a:solidFill>
                <a:latin typeface="Ink Free" panose="03080402000500000000" pitchFamily="66" charset="0"/>
                <a:ea typeface="Calibri" panose="020F0502020204030204" pitchFamily="34" charset="0"/>
              </a:rPr>
              <a:t> Oct - – Thurs meeting slot</a:t>
            </a:r>
          </a:p>
          <a:p>
            <a:pPr>
              <a:spcAft>
                <a:spcPts val="0"/>
              </a:spcAft>
            </a:pPr>
            <a:r>
              <a:rPr lang="en-GB" sz="2400" dirty="0">
                <a:solidFill>
                  <a:srgbClr val="0070C0"/>
                </a:solidFill>
                <a:latin typeface="Ink Free" panose="03080402000500000000" pitchFamily="66" charset="0"/>
                <a:ea typeface="Calibri" panose="020F0502020204030204" pitchFamily="34" charset="0"/>
              </a:rPr>
              <a:t>4</a:t>
            </a:r>
            <a:r>
              <a:rPr lang="en-GB" sz="2400" baseline="30000" dirty="0">
                <a:solidFill>
                  <a:srgbClr val="0070C0"/>
                </a:solidFill>
                <a:latin typeface="Ink Free" panose="03080402000500000000" pitchFamily="66" charset="0"/>
                <a:ea typeface="Calibri" panose="020F0502020204030204" pitchFamily="34" charset="0"/>
              </a:rPr>
              <a:t>th</a:t>
            </a:r>
            <a:r>
              <a:rPr lang="en-GB" sz="2400" dirty="0">
                <a:solidFill>
                  <a:srgbClr val="0070C0"/>
                </a:solidFill>
                <a:latin typeface="Ink Free" panose="03080402000500000000" pitchFamily="66" charset="0"/>
                <a:ea typeface="Calibri" panose="020F0502020204030204" pitchFamily="34" charset="0"/>
              </a:rPr>
              <a:t> Nov – Thurs meeting slot</a:t>
            </a:r>
          </a:p>
          <a:p>
            <a:pPr>
              <a:spcAft>
                <a:spcPts val="0"/>
              </a:spcAft>
            </a:pPr>
            <a:r>
              <a:rPr lang="en-GB" dirty="0">
                <a:latin typeface="Calibri" panose="020F0502020204030204" pitchFamily="34" charset="0"/>
                <a:ea typeface="Calibri" panose="020F0502020204030204" pitchFamily="34" charset="0"/>
              </a:rPr>
              <a:t> </a:t>
            </a:r>
          </a:p>
        </p:txBody>
      </p:sp>
      <p:sp>
        <p:nvSpPr>
          <p:cNvPr id="5" name="TextBox 4">
            <a:extLst>
              <a:ext uri="{FF2B5EF4-FFF2-40B4-BE49-F238E27FC236}">
                <a16:creationId xmlns:a16="http://schemas.microsoft.com/office/drawing/2014/main" id="{12242994-EA21-4218-A519-1769557995B9}"/>
              </a:ext>
            </a:extLst>
          </p:cNvPr>
          <p:cNvSpPr txBox="1"/>
          <p:nvPr/>
        </p:nvSpPr>
        <p:spPr>
          <a:xfrm>
            <a:off x="-1" y="267467"/>
            <a:ext cx="11979965" cy="2831544"/>
          </a:xfrm>
          <a:prstGeom prst="rect">
            <a:avLst/>
          </a:prstGeom>
          <a:noFill/>
        </p:spPr>
        <p:txBody>
          <a:bodyPr wrap="square" rtlCol="0">
            <a:spAutoFit/>
          </a:bodyPr>
          <a:lstStyle/>
          <a:p>
            <a:r>
              <a:rPr lang="en-GB" dirty="0"/>
              <a:t>  </a:t>
            </a:r>
            <a:r>
              <a:rPr lang="en-GB" sz="3200" b="1" dirty="0">
                <a:solidFill>
                  <a:srgbClr val="FF0000"/>
                </a:solidFill>
                <a:latin typeface="Ink Free" panose="03080402000500000000" pitchFamily="66" charset="0"/>
              </a:rPr>
              <a:t>The Plan- </a:t>
            </a:r>
            <a:r>
              <a:rPr lang="en-GB" sz="2800" b="1" dirty="0">
                <a:latin typeface="Ink Free" panose="03080402000500000000" pitchFamily="66" charset="0"/>
              </a:rPr>
              <a:t>To explore the notion of Enrichment in Ofsted Framework 2019</a:t>
            </a:r>
          </a:p>
          <a:p>
            <a:endParaRPr lang="en-GB" dirty="0"/>
          </a:p>
          <a:p>
            <a:r>
              <a:rPr lang="en-GB" sz="3200" b="1" dirty="0">
                <a:latin typeface="Ink Free" panose="03080402000500000000" pitchFamily="66" charset="0"/>
              </a:rPr>
              <a:t>                    * What do OFSTED expect from us?</a:t>
            </a:r>
          </a:p>
          <a:p>
            <a:r>
              <a:rPr lang="en-GB" sz="3200" b="1" dirty="0">
                <a:latin typeface="Ink Free" panose="03080402000500000000" pitchFamily="66" charset="0"/>
              </a:rPr>
              <a:t>                    * What is Cultural Capital?</a:t>
            </a:r>
          </a:p>
          <a:p>
            <a:r>
              <a:rPr lang="en-GB" sz="3200" b="1" dirty="0">
                <a:latin typeface="Ink Free" panose="03080402000500000000" pitchFamily="66" charset="0"/>
              </a:rPr>
              <a:t>                    * What do we do already?</a:t>
            </a:r>
          </a:p>
          <a:p>
            <a:r>
              <a:rPr lang="en-GB" sz="3200" b="1" dirty="0">
                <a:latin typeface="Ink Free" panose="03080402000500000000" pitchFamily="66" charset="0"/>
              </a:rPr>
              <a:t>                    * What can we do better?  </a:t>
            </a:r>
          </a:p>
        </p:txBody>
      </p:sp>
    </p:spTree>
    <p:extLst>
      <p:ext uri="{BB962C8B-B14F-4D97-AF65-F5344CB8AC3E}">
        <p14:creationId xmlns:p14="http://schemas.microsoft.com/office/powerpoint/2010/main" val="24974223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A93F482-3CC4-419D-B0E5-6A200B21B19C}"/>
              </a:ext>
            </a:extLst>
          </p:cNvPr>
          <p:cNvSpPr txBox="1"/>
          <p:nvPr/>
        </p:nvSpPr>
        <p:spPr>
          <a:xfrm>
            <a:off x="940904" y="1298713"/>
            <a:ext cx="10734261" cy="830997"/>
          </a:xfrm>
          <a:prstGeom prst="rect">
            <a:avLst/>
          </a:prstGeom>
          <a:noFill/>
        </p:spPr>
        <p:txBody>
          <a:bodyPr wrap="square" rtlCol="0">
            <a:spAutoFit/>
          </a:bodyPr>
          <a:lstStyle/>
          <a:p>
            <a:r>
              <a:rPr lang="en-GB" sz="4800" b="1" dirty="0">
                <a:latin typeface="Ink Free" panose="03080402000500000000" pitchFamily="66" charset="0"/>
              </a:rPr>
              <a:t>1. What does Ofsted expect from us?</a:t>
            </a:r>
          </a:p>
        </p:txBody>
      </p:sp>
    </p:spTree>
    <p:extLst>
      <p:ext uri="{BB962C8B-B14F-4D97-AF65-F5344CB8AC3E}">
        <p14:creationId xmlns:p14="http://schemas.microsoft.com/office/powerpoint/2010/main" val="33016851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1A855490-6A33-41AB-A289-961B04AED72D}"/>
              </a:ext>
            </a:extLst>
          </p:cNvPr>
          <p:cNvPicPr>
            <a:picLocks noChangeAspect="1"/>
          </p:cNvPicPr>
          <p:nvPr/>
        </p:nvPicPr>
        <p:blipFill rotWithShape="1">
          <a:blip r:embed="rId2"/>
          <a:srcRect r="2542" b="8247"/>
          <a:stretch/>
        </p:blipFill>
        <p:spPr>
          <a:xfrm>
            <a:off x="117308" y="371061"/>
            <a:ext cx="11679086" cy="6192819"/>
          </a:xfrm>
          <a:prstGeom prst="rect">
            <a:avLst/>
          </a:prstGeom>
        </p:spPr>
      </p:pic>
      <p:sp>
        <p:nvSpPr>
          <p:cNvPr id="3" name="TextBox 2">
            <a:extLst>
              <a:ext uri="{FF2B5EF4-FFF2-40B4-BE49-F238E27FC236}">
                <a16:creationId xmlns:a16="http://schemas.microsoft.com/office/drawing/2014/main" id="{F808D70A-A7B6-498A-848C-86C101F88F45}"/>
              </a:ext>
            </a:extLst>
          </p:cNvPr>
          <p:cNvSpPr txBox="1"/>
          <p:nvPr/>
        </p:nvSpPr>
        <p:spPr>
          <a:xfrm>
            <a:off x="5638800" y="2975113"/>
            <a:ext cx="914400" cy="914400"/>
          </a:xfrm>
          <a:prstGeom prst="rect">
            <a:avLst/>
          </a:prstGeom>
          <a:noFill/>
        </p:spPr>
        <p:txBody>
          <a:bodyPr wrap="square" rtlCol="0">
            <a:spAutoFit/>
          </a:bodyPr>
          <a:lstStyle/>
          <a:p>
            <a:endParaRPr lang="en-GB" dirty="0"/>
          </a:p>
        </p:txBody>
      </p:sp>
      <p:sp>
        <p:nvSpPr>
          <p:cNvPr id="4" name="TextBox 3">
            <a:extLst>
              <a:ext uri="{FF2B5EF4-FFF2-40B4-BE49-F238E27FC236}">
                <a16:creationId xmlns:a16="http://schemas.microsoft.com/office/drawing/2014/main" id="{495E490D-8208-4663-A65F-C53B8CC0F638}"/>
              </a:ext>
            </a:extLst>
          </p:cNvPr>
          <p:cNvSpPr txBox="1"/>
          <p:nvPr/>
        </p:nvSpPr>
        <p:spPr>
          <a:xfrm>
            <a:off x="5741505" y="3633123"/>
            <a:ext cx="6241774" cy="914400"/>
          </a:xfrm>
          <a:prstGeom prst="rect">
            <a:avLst/>
          </a:prstGeom>
          <a:noFill/>
        </p:spPr>
        <p:txBody>
          <a:bodyPr wrap="square" rtlCol="0">
            <a:spAutoFit/>
          </a:bodyPr>
          <a:lstStyle/>
          <a:p>
            <a:endParaRPr lang="en-GB" dirty="0"/>
          </a:p>
        </p:txBody>
      </p:sp>
    </p:spTree>
    <p:extLst>
      <p:ext uri="{BB962C8B-B14F-4D97-AF65-F5344CB8AC3E}">
        <p14:creationId xmlns:p14="http://schemas.microsoft.com/office/powerpoint/2010/main" val="20372411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F8BD70F-1D6A-4F73-9BA1-CA4FC5A2A9D2}"/>
              </a:ext>
            </a:extLst>
          </p:cNvPr>
          <p:cNvSpPr/>
          <p:nvPr/>
        </p:nvSpPr>
        <p:spPr>
          <a:xfrm>
            <a:off x="397565" y="424071"/>
            <a:ext cx="11211339" cy="6093976"/>
          </a:xfrm>
          <a:prstGeom prst="rect">
            <a:avLst/>
          </a:prstGeom>
        </p:spPr>
        <p:txBody>
          <a:bodyPr wrap="square">
            <a:spAutoFit/>
          </a:bodyPr>
          <a:lstStyle/>
          <a:p>
            <a:r>
              <a:rPr lang="en-GB" b="1" dirty="0"/>
              <a:t>Quality of education 26.</a:t>
            </a:r>
          </a:p>
          <a:p>
            <a:endParaRPr lang="en-GB" dirty="0"/>
          </a:p>
          <a:p>
            <a:r>
              <a:rPr lang="en-GB" dirty="0"/>
              <a:t> Inspectors will make a judgement on the quality of education by evaluating the extent to which:</a:t>
            </a:r>
          </a:p>
          <a:p>
            <a:endParaRPr lang="en-GB" dirty="0"/>
          </a:p>
          <a:p>
            <a:r>
              <a:rPr lang="en-GB" dirty="0"/>
              <a:t> </a:t>
            </a:r>
            <a:r>
              <a:rPr lang="en-GB" sz="2400" b="1" dirty="0"/>
              <a:t>Intent </a:t>
            </a:r>
          </a:p>
          <a:p>
            <a:endParaRPr lang="en-GB" dirty="0"/>
          </a:p>
          <a:p>
            <a:r>
              <a:rPr lang="en-GB" dirty="0"/>
              <a:t> * </a:t>
            </a:r>
            <a:r>
              <a:rPr lang="en-GB" sz="2400" b="1" dirty="0"/>
              <a:t>leaders take on or construct a curriculum that is ambitious and designed to give all learners, particularly the most disadvantaged and those with special educational needs and/or disabilities (SEND) or high needs, the knowledge and </a:t>
            </a:r>
            <a:r>
              <a:rPr lang="en-GB" sz="2400" b="1" dirty="0">
                <a:solidFill>
                  <a:srgbClr val="FF0000"/>
                </a:solidFill>
              </a:rPr>
              <a:t>cultural capital </a:t>
            </a:r>
            <a:r>
              <a:rPr lang="en-GB" sz="2400" b="1" dirty="0"/>
              <a:t>they need to succeed in life </a:t>
            </a:r>
          </a:p>
          <a:p>
            <a:endParaRPr lang="en-GB" dirty="0"/>
          </a:p>
          <a:p>
            <a:pPr marL="285750" indent="-285750">
              <a:buFont typeface="Arial" panose="020B0604020202020204" pitchFamily="34" charset="0"/>
              <a:buChar char="•"/>
            </a:pPr>
            <a:r>
              <a:rPr lang="en-GB" dirty="0"/>
              <a:t>the provider’s curriculum is coherently planned and sequenced towards cumulatively sufficient knowledge and skills for future learning and employment.</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 the provider has the same academic, technical or vocational ambitions for almost all learners. Where this is not practical – for example, for some learners with high levels of SEND – its curriculum is designed to be ambitious and to meet their needs</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 learners study the full curriculum. Providers ensure this by teaching a full range of subjects for as long as possible, ‘specialising’ only when necessary</a:t>
            </a:r>
          </a:p>
        </p:txBody>
      </p:sp>
    </p:spTree>
    <p:extLst>
      <p:ext uri="{BB962C8B-B14F-4D97-AF65-F5344CB8AC3E}">
        <p14:creationId xmlns:p14="http://schemas.microsoft.com/office/powerpoint/2010/main" val="33585852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D5AAFBB-7097-4739-B160-5681FDE7A70E}"/>
              </a:ext>
            </a:extLst>
          </p:cNvPr>
          <p:cNvSpPr/>
          <p:nvPr/>
        </p:nvSpPr>
        <p:spPr>
          <a:xfrm>
            <a:off x="357808" y="424071"/>
            <a:ext cx="11474051" cy="6186309"/>
          </a:xfrm>
          <a:prstGeom prst="rect">
            <a:avLst/>
          </a:prstGeom>
        </p:spPr>
        <p:txBody>
          <a:bodyPr wrap="square">
            <a:spAutoFit/>
          </a:bodyPr>
          <a:lstStyle/>
          <a:p>
            <a:pPr fontAlgn="base"/>
            <a:r>
              <a:rPr lang="en-GB" sz="2000" b="1" i="0" dirty="0">
                <a:solidFill>
                  <a:srgbClr val="0C1F32"/>
                </a:solidFill>
                <a:effectLst/>
                <a:latin typeface="inherit"/>
              </a:rPr>
              <a:t>Under the new framework, schools should have high and equal expectations, providing an ambitious </a:t>
            </a:r>
            <a:r>
              <a:rPr lang="en-GB" sz="2800" b="1" i="0" dirty="0">
                <a:solidFill>
                  <a:srgbClr val="0C1F32"/>
                </a:solidFill>
                <a:effectLst/>
                <a:latin typeface="inherit"/>
              </a:rPr>
              <a:t>curriculum </a:t>
            </a:r>
            <a:r>
              <a:rPr lang="en-GB" sz="2000" b="1" i="0" dirty="0">
                <a:solidFill>
                  <a:srgbClr val="0C1F32"/>
                </a:solidFill>
                <a:effectLst/>
                <a:latin typeface="inherit"/>
              </a:rPr>
              <a:t>which is studied by all.</a:t>
            </a:r>
            <a:endParaRPr lang="en-GB" sz="2000" b="1" i="0" dirty="0">
              <a:solidFill>
                <a:srgbClr val="0C1F32"/>
              </a:solidFill>
              <a:effectLst/>
              <a:latin typeface="Nunito"/>
            </a:endParaRPr>
          </a:p>
          <a:p>
            <a:pPr fontAlgn="base"/>
            <a:r>
              <a:rPr lang="en-GB" b="0" i="0" dirty="0">
                <a:solidFill>
                  <a:srgbClr val="0C1F32"/>
                </a:solidFill>
                <a:effectLst/>
                <a:latin typeface="inherit"/>
              </a:rPr>
              <a:t>There appears to be an emphasis on the curriculum being </a:t>
            </a:r>
            <a:r>
              <a:rPr lang="en-GB" sz="2400" b="0" i="0" dirty="0">
                <a:solidFill>
                  <a:srgbClr val="0070C0"/>
                </a:solidFill>
                <a:effectLst/>
                <a:latin typeface="inherit"/>
              </a:rPr>
              <a:t>knowledge-rich</a:t>
            </a:r>
            <a:r>
              <a:rPr lang="en-GB" b="0" i="0" dirty="0">
                <a:solidFill>
                  <a:srgbClr val="0C1F32"/>
                </a:solidFill>
                <a:effectLst/>
                <a:latin typeface="inherit"/>
              </a:rPr>
              <a:t>; however, the handbook insists strongly that </a:t>
            </a:r>
            <a:r>
              <a:rPr lang="en-GB" sz="2400" b="0" i="1" dirty="0">
                <a:solidFill>
                  <a:srgbClr val="0070C0"/>
                </a:solidFill>
                <a:effectLst/>
                <a:latin typeface="inherit"/>
              </a:rPr>
              <a:t>‘this must not be reduced to, or confused with, simply memorising facts. Inspectors will be alert to unnecessary or excessive attempts to simply prompt pupils to learn glossaries or long lists of disconnected facts’</a:t>
            </a:r>
            <a:r>
              <a:rPr lang="en-GB" sz="2400" b="0" i="0" dirty="0">
                <a:solidFill>
                  <a:srgbClr val="0070C0"/>
                </a:solidFill>
                <a:effectLst/>
                <a:latin typeface="inherit"/>
              </a:rPr>
              <a:t>.</a:t>
            </a:r>
          </a:p>
          <a:p>
            <a:pPr fontAlgn="base"/>
            <a:endParaRPr lang="en-GB" sz="2400" dirty="0">
              <a:solidFill>
                <a:srgbClr val="0070C0"/>
              </a:solidFill>
              <a:latin typeface="inherit"/>
            </a:endParaRPr>
          </a:p>
          <a:p>
            <a:pPr fontAlgn="base"/>
            <a:endParaRPr lang="en-GB" sz="2400" b="0" i="0" dirty="0">
              <a:solidFill>
                <a:srgbClr val="0070C0"/>
              </a:solidFill>
              <a:effectLst/>
              <a:latin typeface="inherit"/>
            </a:endParaRPr>
          </a:p>
          <a:p>
            <a:pPr fontAlgn="base"/>
            <a:r>
              <a:rPr lang="en-GB" b="0" i="0" dirty="0">
                <a:solidFill>
                  <a:srgbClr val="0C1F32"/>
                </a:solidFill>
                <a:effectLst/>
                <a:latin typeface="inherit"/>
              </a:rPr>
              <a:t>The other main aspect of the curriculum is that it must deliver </a:t>
            </a:r>
            <a:r>
              <a:rPr lang="en-GB" sz="2400" b="0" i="0" dirty="0">
                <a:solidFill>
                  <a:srgbClr val="FF0000"/>
                </a:solidFill>
                <a:effectLst/>
                <a:latin typeface="inherit"/>
              </a:rPr>
              <a:t>cultural capital </a:t>
            </a:r>
            <a:r>
              <a:rPr lang="en-GB" b="0" i="0" dirty="0">
                <a:solidFill>
                  <a:srgbClr val="0C1F32"/>
                </a:solidFill>
                <a:effectLst/>
                <a:latin typeface="inherit"/>
              </a:rPr>
              <a:t>defined in the handbook as </a:t>
            </a:r>
            <a:r>
              <a:rPr lang="en-GB" sz="2400" b="0" i="1" dirty="0">
                <a:solidFill>
                  <a:srgbClr val="FF0000"/>
                </a:solidFill>
                <a:effectLst/>
                <a:latin typeface="inherit"/>
              </a:rPr>
              <a:t>‘the essential knowledge that pupils need to </a:t>
            </a:r>
            <a:r>
              <a:rPr lang="en-GB" sz="2400" b="0" dirty="0">
                <a:solidFill>
                  <a:srgbClr val="FF0000"/>
                </a:solidFill>
                <a:effectLst/>
                <a:latin typeface="inherit"/>
              </a:rPr>
              <a:t>be</a:t>
            </a:r>
            <a:r>
              <a:rPr lang="en-GB" sz="2400" b="0" i="1" dirty="0">
                <a:solidFill>
                  <a:srgbClr val="FF0000"/>
                </a:solidFill>
                <a:effectLst/>
                <a:latin typeface="inherit"/>
              </a:rPr>
              <a:t> educated citizens, introducing them to the best that has been thought and said and helping to engender an appreciation of human creativity and achievement.’</a:t>
            </a:r>
          </a:p>
          <a:p>
            <a:pPr fontAlgn="base"/>
            <a:endParaRPr lang="en-GB" sz="2400" b="0" i="1" dirty="0">
              <a:solidFill>
                <a:srgbClr val="FF0000"/>
              </a:solidFill>
              <a:effectLst/>
              <a:latin typeface="inherit"/>
            </a:endParaRPr>
          </a:p>
          <a:p>
            <a:pPr fontAlgn="base"/>
            <a:r>
              <a:rPr lang="en-GB" sz="2400" b="0" i="0" dirty="0">
                <a:solidFill>
                  <a:srgbClr val="FF0000"/>
                </a:solidFill>
                <a:effectLst/>
                <a:latin typeface="Nunito"/>
              </a:rPr>
              <a:t>                                         </a:t>
            </a:r>
            <a:r>
              <a:rPr lang="en-GB" sz="2400" b="0" i="0" dirty="0">
                <a:effectLst/>
                <a:latin typeface="Nunito"/>
              </a:rPr>
              <a:t>This is what we are going to start looking at</a:t>
            </a:r>
          </a:p>
          <a:p>
            <a:pPr fontAlgn="base"/>
            <a:endParaRPr lang="en-GB" b="0" i="0" dirty="0">
              <a:solidFill>
                <a:srgbClr val="0C1F32"/>
              </a:solidFill>
              <a:effectLst/>
              <a:latin typeface="inherit"/>
            </a:endParaRPr>
          </a:p>
          <a:p>
            <a:pPr fontAlgn="base"/>
            <a:r>
              <a:rPr lang="en-GB" b="0" i="0" dirty="0">
                <a:solidFill>
                  <a:srgbClr val="0C1F32"/>
                </a:solidFill>
                <a:effectLst/>
                <a:latin typeface="inherit"/>
              </a:rPr>
              <a:t>However, there is also mention of the inclusion of </a:t>
            </a:r>
            <a:r>
              <a:rPr lang="en-GB" sz="2400" b="0" i="0" dirty="0">
                <a:solidFill>
                  <a:srgbClr val="0070C0"/>
                </a:solidFill>
                <a:effectLst/>
                <a:latin typeface="inherit"/>
              </a:rPr>
              <a:t>skills</a:t>
            </a:r>
            <a:r>
              <a:rPr lang="en-GB" b="0" i="0" dirty="0">
                <a:solidFill>
                  <a:srgbClr val="0C1F32"/>
                </a:solidFill>
                <a:effectLst/>
                <a:latin typeface="inherit"/>
              </a:rPr>
              <a:t> teaching within the curriculum, particularly regarding preparation for both future learning and employment.</a:t>
            </a:r>
            <a:endParaRPr lang="en-GB" b="0" i="0" dirty="0">
              <a:solidFill>
                <a:srgbClr val="0C1F32"/>
              </a:solidFill>
              <a:effectLst/>
              <a:latin typeface="Nunito"/>
            </a:endParaRPr>
          </a:p>
        </p:txBody>
      </p:sp>
      <p:pic>
        <p:nvPicPr>
          <p:cNvPr id="1026" name="Picture 2" descr="Image result for hoorah emoji">
            <a:extLst>
              <a:ext uri="{FF2B5EF4-FFF2-40B4-BE49-F238E27FC236}">
                <a16:creationId xmlns:a16="http://schemas.microsoft.com/office/drawing/2014/main" id="{9A835FE9-7037-4E28-8D44-78C4C44F4BC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69178" y="2354549"/>
            <a:ext cx="895536" cy="875336"/>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4" descr="Hoorah Colorful Typography Banner Stock Illustration - Download ...">
            <a:extLst>
              <a:ext uri="{FF2B5EF4-FFF2-40B4-BE49-F238E27FC236}">
                <a16:creationId xmlns:a16="http://schemas.microsoft.com/office/drawing/2014/main" id="{F522DEC3-B446-486D-8EC2-483970AF777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38866" y="2354549"/>
            <a:ext cx="3007246" cy="902173"/>
          </a:xfrm>
          <a:prstGeom prst="rect">
            <a:avLst/>
          </a:prstGeom>
          <a:noFill/>
          <a:extLst>
            <a:ext uri="{909E8E84-426E-40DD-AFC4-6F175D3DCCD1}">
              <a14:hiddenFill xmlns:a14="http://schemas.microsoft.com/office/drawing/2010/main">
                <a:solidFill>
                  <a:srgbClr val="FFFFFF"/>
                </a:solidFill>
              </a14:hiddenFill>
            </a:ext>
          </a:extLst>
        </p:spPr>
      </p:pic>
      <p:sp>
        <p:nvSpPr>
          <p:cNvPr id="4" name="Arrow: Up 3">
            <a:extLst>
              <a:ext uri="{FF2B5EF4-FFF2-40B4-BE49-F238E27FC236}">
                <a16:creationId xmlns:a16="http://schemas.microsoft.com/office/drawing/2014/main" id="{43C703AF-DA0D-46C1-BB11-A81CECA9FE2D}"/>
              </a:ext>
            </a:extLst>
          </p:cNvPr>
          <p:cNvSpPr/>
          <p:nvPr/>
        </p:nvSpPr>
        <p:spPr>
          <a:xfrm>
            <a:off x="5733360" y="4384926"/>
            <a:ext cx="450573" cy="756917"/>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3728003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F749425-0948-4145-98FA-754D007D9068}"/>
              </a:ext>
            </a:extLst>
          </p:cNvPr>
          <p:cNvSpPr/>
          <p:nvPr/>
        </p:nvSpPr>
        <p:spPr>
          <a:xfrm>
            <a:off x="172279" y="198782"/>
            <a:ext cx="11542644" cy="5170646"/>
          </a:xfrm>
          <a:prstGeom prst="rect">
            <a:avLst/>
          </a:prstGeom>
        </p:spPr>
        <p:txBody>
          <a:bodyPr wrap="square">
            <a:spAutoFit/>
          </a:bodyPr>
          <a:lstStyle/>
          <a:p>
            <a:r>
              <a:rPr lang="en-GB" sz="2400" b="1" dirty="0"/>
              <a:t>Personal development 28.</a:t>
            </a:r>
          </a:p>
          <a:p>
            <a:endParaRPr lang="en-GB" dirty="0"/>
          </a:p>
          <a:p>
            <a:r>
              <a:rPr lang="en-GB" dirty="0"/>
              <a:t> Inspectors will make a judgement on the personal development of learners by evaluating the extent to which: </a:t>
            </a:r>
          </a:p>
          <a:p>
            <a:endParaRPr lang="en-GB" dirty="0"/>
          </a:p>
          <a:p>
            <a:pPr marL="285750" indent="-285750">
              <a:buFont typeface="Arial" panose="020B0604020202020204" pitchFamily="34" charset="0"/>
              <a:buChar char="•"/>
            </a:pPr>
            <a:r>
              <a:rPr lang="en-GB" dirty="0"/>
              <a:t>the curriculum extends beyond the academic, technical or vocational. It provides for learners’ broader development, enabling them to develop and discover their interests and talents</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 the curriculum and the provider’s wider work support learners to develop their character – including their resilience, confidence and independence – and help them know how to keep physically and mentally healthy </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 at each stage of education, the provider prepares learners for future success in their next steps </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 the provider prepares learners for life in modern Britain by: </a:t>
            </a:r>
          </a:p>
          <a:p>
            <a:r>
              <a:rPr lang="en-GB" dirty="0"/>
              <a:t>− equipping them to be responsible, respectful, active citizens who contribute positively to society </a:t>
            </a:r>
          </a:p>
          <a:p>
            <a:r>
              <a:rPr lang="en-GB" dirty="0"/>
              <a:t>− developing their understanding of fundamental British values </a:t>
            </a:r>
          </a:p>
          <a:p>
            <a:r>
              <a:rPr lang="en-GB" dirty="0"/>
              <a:t>− developing their understanding and appreciation of diversity</a:t>
            </a:r>
          </a:p>
          <a:p>
            <a:r>
              <a:rPr lang="en-GB" dirty="0"/>
              <a:t> − celebrating what we have in common and promoting respect for the different protected characteristics as defined in  law. </a:t>
            </a:r>
          </a:p>
        </p:txBody>
      </p:sp>
      <p:sp>
        <p:nvSpPr>
          <p:cNvPr id="3" name="TextBox 2">
            <a:extLst>
              <a:ext uri="{FF2B5EF4-FFF2-40B4-BE49-F238E27FC236}">
                <a16:creationId xmlns:a16="http://schemas.microsoft.com/office/drawing/2014/main" id="{F25A8476-EA64-45A6-80A9-6C1C031F5EDB}"/>
              </a:ext>
            </a:extLst>
          </p:cNvPr>
          <p:cNvSpPr txBox="1"/>
          <p:nvPr/>
        </p:nvSpPr>
        <p:spPr>
          <a:xfrm>
            <a:off x="172278" y="5367131"/>
            <a:ext cx="9501809" cy="1384995"/>
          </a:xfrm>
          <a:prstGeom prst="rect">
            <a:avLst/>
          </a:prstGeom>
          <a:noFill/>
        </p:spPr>
        <p:txBody>
          <a:bodyPr wrap="square" rtlCol="0">
            <a:spAutoFit/>
          </a:bodyPr>
          <a:lstStyle/>
          <a:p>
            <a:r>
              <a:rPr lang="en-GB" sz="2800" dirty="0"/>
              <a:t>OFSTED are looking  at both the Curriculum and beyond as to how we meet these expectations</a:t>
            </a:r>
          </a:p>
          <a:p>
            <a:r>
              <a:rPr lang="en-GB" sz="2800" dirty="0"/>
              <a:t>- Enrichment and Cultural Capital inside and outside of lessons</a:t>
            </a:r>
          </a:p>
        </p:txBody>
      </p:sp>
      <p:sp>
        <p:nvSpPr>
          <p:cNvPr id="4" name="TextBox 3">
            <a:extLst>
              <a:ext uri="{FF2B5EF4-FFF2-40B4-BE49-F238E27FC236}">
                <a16:creationId xmlns:a16="http://schemas.microsoft.com/office/drawing/2014/main" id="{F770CEDA-2D59-4518-9D3E-D4A2DB2C1788}"/>
              </a:ext>
            </a:extLst>
          </p:cNvPr>
          <p:cNvSpPr txBox="1"/>
          <p:nvPr/>
        </p:nvSpPr>
        <p:spPr>
          <a:xfrm>
            <a:off x="9833113" y="5627634"/>
            <a:ext cx="2186609" cy="923330"/>
          </a:xfrm>
          <a:prstGeom prst="rect">
            <a:avLst/>
          </a:prstGeom>
          <a:noFill/>
        </p:spPr>
        <p:txBody>
          <a:bodyPr wrap="square" rtlCol="0">
            <a:spAutoFit/>
          </a:bodyPr>
          <a:lstStyle/>
          <a:p>
            <a:r>
              <a:rPr lang="en-GB" dirty="0">
                <a:solidFill>
                  <a:schemeClr val="accent1">
                    <a:lumMod val="75000"/>
                  </a:schemeClr>
                </a:solidFill>
              </a:rPr>
              <a:t>Even if they are still continuing with EBACC  </a:t>
            </a:r>
          </a:p>
        </p:txBody>
      </p:sp>
      <p:pic>
        <p:nvPicPr>
          <p:cNvPr id="8" name="Picture 2" descr="Smiley Vector Illustration - Puzzled Face Royalty Free Cliparts, Vectors, And Stock Illustration. Image 18243390.">
            <a:extLst>
              <a:ext uri="{FF2B5EF4-FFF2-40B4-BE49-F238E27FC236}">
                <a16:creationId xmlns:a16="http://schemas.microsoft.com/office/drawing/2014/main" id="{61EE5B9E-3470-4F7F-B3ED-E5DE4DB64D6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24686" y="5873813"/>
            <a:ext cx="568532" cy="8557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405915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E382C9A-7FCD-4D3F-8D14-DC672DA38BB3}"/>
              </a:ext>
            </a:extLst>
          </p:cNvPr>
          <p:cNvSpPr/>
          <p:nvPr/>
        </p:nvSpPr>
        <p:spPr>
          <a:xfrm>
            <a:off x="185530" y="384313"/>
            <a:ext cx="11860696" cy="2862322"/>
          </a:xfrm>
          <a:prstGeom prst="rect">
            <a:avLst/>
          </a:prstGeom>
        </p:spPr>
        <p:txBody>
          <a:bodyPr wrap="square">
            <a:spAutoFit/>
          </a:bodyPr>
          <a:lstStyle/>
          <a:p>
            <a:pPr lvl="0" eaLnBrk="0" fontAlgn="base" hangingPunct="0">
              <a:spcBef>
                <a:spcPct val="0"/>
              </a:spcBef>
              <a:spcAft>
                <a:spcPct val="0"/>
              </a:spcAft>
            </a:pPr>
            <a:r>
              <a:rPr lang="en-US" altLang="en-US" sz="2000" i="1" dirty="0">
                <a:latin typeface="Arial" panose="020B0604020202020204" pitchFamily="34" charset="0"/>
              </a:rPr>
              <a:t>As part of making the judgement about the quality of education, inspectors will consider the extent to which schools are equipping pupils with the knowledge and cultural capital they need to succeed in life. Our understanding of ‘knowledge and cultural capital’ is derived from the following wording in the national curriculum:</a:t>
            </a:r>
            <a:endParaRPr lang="en-US" altLang="en-US" sz="2000" dirty="0">
              <a:latin typeface="Arial" panose="020B0604020202020204" pitchFamily="34" charset="0"/>
            </a:endParaRPr>
          </a:p>
          <a:p>
            <a:pPr lvl="0" eaLnBrk="0" fontAlgn="base" hangingPunct="0">
              <a:spcBef>
                <a:spcPct val="0"/>
              </a:spcBef>
              <a:spcAft>
                <a:spcPct val="0"/>
              </a:spcAft>
            </a:pPr>
            <a:r>
              <a:rPr lang="en-US" altLang="en-US" sz="2000" b="1" i="1" dirty="0">
                <a:latin typeface="Arial" panose="020B0604020202020204" pitchFamily="34" charset="0"/>
              </a:rPr>
              <a:t>‘It is the essential knowledge that pupils need to be educated citizens, introducing them to the best that has been thought and said and helping to engender an appreciation of human creativity and achievement.’</a:t>
            </a:r>
            <a:endParaRPr lang="en-US" altLang="en-US" sz="2000" b="1" dirty="0">
              <a:latin typeface="Arial" panose="020B0604020202020204" pitchFamily="34" charset="0"/>
            </a:endParaRPr>
          </a:p>
          <a:p>
            <a:pPr lvl="0" eaLnBrk="0" fontAlgn="base" hangingPunct="0">
              <a:spcBef>
                <a:spcPct val="0"/>
              </a:spcBef>
              <a:spcAft>
                <a:spcPct val="0"/>
              </a:spcAft>
            </a:pPr>
            <a:br>
              <a:rPr lang="en-US" altLang="en-US" sz="2000" dirty="0">
                <a:solidFill>
                  <a:srgbClr val="706F6F"/>
                </a:solidFill>
                <a:latin typeface="-apple-system"/>
              </a:rPr>
            </a:br>
            <a:endParaRPr lang="en-GB" sz="2000" dirty="0"/>
          </a:p>
        </p:txBody>
      </p:sp>
      <p:sp>
        <p:nvSpPr>
          <p:cNvPr id="3" name="TextBox 2">
            <a:extLst>
              <a:ext uri="{FF2B5EF4-FFF2-40B4-BE49-F238E27FC236}">
                <a16:creationId xmlns:a16="http://schemas.microsoft.com/office/drawing/2014/main" id="{302B6C50-BAA8-4EDA-816D-E585BC914727}"/>
              </a:ext>
            </a:extLst>
          </p:cNvPr>
          <p:cNvSpPr txBox="1"/>
          <p:nvPr/>
        </p:nvSpPr>
        <p:spPr>
          <a:xfrm>
            <a:off x="185530" y="2703443"/>
            <a:ext cx="11688417" cy="461665"/>
          </a:xfrm>
          <a:prstGeom prst="rect">
            <a:avLst/>
          </a:prstGeom>
          <a:noFill/>
        </p:spPr>
        <p:txBody>
          <a:bodyPr wrap="square" rtlCol="0">
            <a:spAutoFit/>
          </a:bodyPr>
          <a:lstStyle/>
          <a:p>
            <a:r>
              <a:rPr lang="en-GB" sz="2400" b="1" dirty="0">
                <a:solidFill>
                  <a:srgbClr val="FF0000"/>
                </a:solidFill>
                <a:latin typeface="Ink Free" panose="03080402000500000000" pitchFamily="66" charset="0"/>
              </a:rPr>
              <a:t>          Unpick this statement- what are your initial thoughts as to what is meant?</a:t>
            </a:r>
          </a:p>
        </p:txBody>
      </p:sp>
      <p:sp>
        <p:nvSpPr>
          <p:cNvPr id="4" name="Thought Bubble: Cloud 3">
            <a:extLst>
              <a:ext uri="{FF2B5EF4-FFF2-40B4-BE49-F238E27FC236}">
                <a16:creationId xmlns:a16="http://schemas.microsoft.com/office/drawing/2014/main" id="{EC4A88E2-96FF-4169-BE35-2785668D34DD}"/>
              </a:ext>
            </a:extLst>
          </p:cNvPr>
          <p:cNvSpPr/>
          <p:nvPr/>
        </p:nvSpPr>
        <p:spPr>
          <a:xfrm>
            <a:off x="245165" y="3165109"/>
            <a:ext cx="11529391" cy="3566996"/>
          </a:xfrm>
          <a:prstGeom prst="cloudCallout">
            <a:avLst>
              <a:gd name="adj1" fmla="val -47960"/>
              <a:gd name="adj2" fmla="val 49703"/>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2884597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938F53AB-D8BB-4997-BED1-9BDE72354742}"/>
              </a:ext>
            </a:extLst>
          </p:cNvPr>
          <p:cNvPicPr>
            <a:picLocks noChangeAspect="1"/>
          </p:cNvPicPr>
          <p:nvPr/>
        </p:nvPicPr>
        <p:blipFill>
          <a:blip r:embed="rId2"/>
          <a:stretch>
            <a:fillRect/>
          </a:stretch>
        </p:blipFill>
        <p:spPr>
          <a:xfrm>
            <a:off x="144914" y="70909"/>
            <a:ext cx="2505666" cy="4109954"/>
          </a:xfrm>
          <a:prstGeom prst="rect">
            <a:avLst/>
          </a:prstGeom>
        </p:spPr>
      </p:pic>
      <p:pic>
        <p:nvPicPr>
          <p:cNvPr id="3" name="Picture 2">
            <a:extLst>
              <a:ext uri="{FF2B5EF4-FFF2-40B4-BE49-F238E27FC236}">
                <a16:creationId xmlns:a16="http://schemas.microsoft.com/office/drawing/2014/main" id="{F13ADF32-2CF7-42E0-AB7E-A8DA823059B9}"/>
              </a:ext>
            </a:extLst>
          </p:cNvPr>
          <p:cNvPicPr>
            <a:picLocks noChangeAspect="1"/>
          </p:cNvPicPr>
          <p:nvPr/>
        </p:nvPicPr>
        <p:blipFill>
          <a:blip r:embed="rId3"/>
          <a:stretch>
            <a:fillRect/>
          </a:stretch>
        </p:blipFill>
        <p:spPr>
          <a:xfrm>
            <a:off x="0" y="4270061"/>
            <a:ext cx="2797062" cy="2443946"/>
          </a:xfrm>
          <a:prstGeom prst="rect">
            <a:avLst/>
          </a:prstGeom>
        </p:spPr>
      </p:pic>
      <p:pic>
        <p:nvPicPr>
          <p:cNvPr id="4" name="Picture 3">
            <a:extLst>
              <a:ext uri="{FF2B5EF4-FFF2-40B4-BE49-F238E27FC236}">
                <a16:creationId xmlns:a16="http://schemas.microsoft.com/office/drawing/2014/main" id="{F4DCD572-1B20-4FED-AF49-BBADC490B30E}"/>
              </a:ext>
            </a:extLst>
          </p:cNvPr>
          <p:cNvPicPr>
            <a:picLocks noChangeAspect="1"/>
          </p:cNvPicPr>
          <p:nvPr/>
        </p:nvPicPr>
        <p:blipFill>
          <a:blip r:embed="rId4"/>
          <a:stretch>
            <a:fillRect/>
          </a:stretch>
        </p:blipFill>
        <p:spPr>
          <a:xfrm>
            <a:off x="2712925" y="555253"/>
            <a:ext cx="2810354" cy="1803944"/>
          </a:xfrm>
          <a:prstGeom prst="rect">
            <a:avLst/>
          </a:prstGeom>
        </p:spPr>
      </p:pic>
      <p:pic>
        <p:nvPicPr>
          <p:cNvPr id="5" name="Picture 4">
            <a:extLst>
              <a:ext uri="{FF2B5EF4-FFF2-40B4-BE49-F238E27FC236}">
                <a16:creationId xmlns:a16="http://schemas.microsoft.com/office/drawing/2014/main" id="{6A9BC5FB-3FD7-4EEB-9160-BD09611D86B2}"/>
              </a:ext>
            </a:extLst>
          </p:cNvPr>
          <p:cNvPicPr>
            <a:picLocks noChangeAspect="1"/>
          </p:cNvPicPr>
          <p:nvPr/>
        </p:nvPicPr>
        <p:blipFill>
          <a:blip r:embed="rId5"/>
          <a:stretch>
            <a:fillRect/>
          </a:stretch>
        </p:blipFill>
        <p:spPr>
          <a:xfrm>
            <a:off x="2821419" y="2399339"/>
            <a:ext cx="2553422" cy="4354810"/>
          </a:xfrm>
          <a:prstGeom prst="rect">
            <a:avLst/>
          </a:prstGeom>
        </p:spPr>
      </p:pic>
      <p:pic>
        <p:nvPicPr>
          <p:cNvPr id="6" name="Picture 5">
            <a:extLst>
              <a:ext uri="{FF2B5EF4-FFF2-40B4-BE49-F238E27FC236}">
                <a16:creationId xmlns:a16="http://schemas.microsoft.com/office/drawing/2014/main" id="{C0C4EB8F-401A-4BCE-B8D0-562E2B8B2248}"/>
              </a:ext>
            </a:extLst>
          </p:cNvPr>
          <p:cNvPicPr>
            <a:picLocks noChangeAspect="1"/>
          </p:cNvPicPr>
          <p:nvPr/>
        </p:nvPicPr>
        <p:blipFill>
          <a:blip r:embed="rId6"/>
          <a:stretch>
            <a:fillRect/>
          </a:stretch>
        </p:blipFill>
        <p:spPr>
          <a:xfrm>
            <a:off x="5291665" y="2787605"/>
            <a:ext cx="2443268" cy="3926402"/>
          </a:xfrm>
          <a:prstGeom prst="rect">
            <a:avLst/>
          </a:prstGeom>
        </p:spPr>
      </p:pic>
      <p:pic>
        <p:nvPicPr>
          <p:cNvPr id="10242" name="Picture 2" descr="High Culture Cartoons and Comics - funny pictures from CartoonStock">
            <a:extLst>
              <a:ext uri="{FF2B5EF4-FFF2-40B4-BE49-F238E27FC236}">
                <a16:creationId xmlns:a16="http://schemas.microsoft.com/office/drawing/2014/main" id="{12688217-F8DE-424B-B23C-8DCBE5FBC971}"/>
              </a:ext>
            </a:extLst>
          </p:cNvPr>
          <p:cNvPicPr>
            <a:picLocks noChangeAspect="1" noChangeArrowheads="1"/>
          </p:cNvPicPr>
          <p:nvPr/>
        </p:nvPicPr>
        <p:blipFill rotWithShape="1">
          <a:blip r:embed="rId7">
            <a:extLst>
              <a:ext uri="{28A0092B-C50C-407E-A947-70E740481C1C}">
                <a14:useLocalDpi xmlns:a14="http://schemas.microsoft.com/office/drawing/2010/main" val="0"/>
              </a:ext>
            </a:extLst>
          </a:blip>
          <a:srcRect t="12288" b="-712"/>
          <a:stretch/>
        </p:blipFill>
        <p:spPr bwMode="auto">
          <a:xfrm>
            <a:off x="5976198" y="555253"/>
            <a:ext cx="6215802" cy="2169402"/>
          </a:xfrm>
          <a:prstGeom prst="rect">
            <a:avLst/>
          </a:prstGeom>
          <a:noFill/>
          <a:extLst>
            <a:ext uri="{909E8E84-426E-40DD-AFC4-6F175D3DCCD1}">
              <a14:hiddenFill xmlns:a14="http://schemas.microsoft.com/office/drawing/2010/main">
                <a:solidFill>
                  <a:srgbClr val="FFFFFF"/>
                </a:solidFill>
              </a14:hiddenFill>
            </a:ext>
          </a:extLst>
        </p:spPr>
      </p:pic>
      <p:pic>
        <p:nvPicPr>
          <p:cNvPr id="10244" name="Picture 4" descr="Philistines Cartoons and Comics - funny pictures from CartoonStock">
            <a:extLst>
              <a:ext uri="{FF2B5EF4-FFF2-40B4-BE49-F238E27FC236}">
                <a16:creationId xmlns:a16="http://schemas.microsoft.com/office/drawing/2014/main" id="{88C3D2E4-BDFC-4CF7-9E5F-D886BB842380}"/>
              </a:ext>
            </a:extLst>
          </p:cNvPr>
          <p:cNvPicPr>
            <a:picLocks noChangeAspect="1" noChangeArrowheads="1"/>
          </p:cNvPicPr>
          <p:nvPr/>
        </p:nvPicPr>
        <p:blipFill rotWithShape="1">
          <a:blip r:embed="rId8">
            <a:extLst>
              <a:ext uri="{28A0092B-C50C-407E-A947-70E740481C1C}">
                <a14:useLocalDpi xmlns:a14="http://schemas.microsoft.com/office/drawing/2010/main" val="0"/>
              </a:ext>
            </a:extLst>
          </a:blip>
          <a:srcRect t="6899"/>
          <a:stretch/>
        </p:blipFill>
        <p:spPr bwMode="auto">
          <a:xfrm>
            <a:off x="7797278" y="2809460"/>
            <a:ext cx="3941804" cy="39446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643130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TotalTime>
  <Words>749</Words>
  <Application>Microsoft Office PowerPoint</Application>
  <PresentationFormat>Widescreen</PresentationFormat>
  <Paragraphs>64</Paragraphs>
  <Slides>9</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9</vt:i4>
      </vt:variant>
    </vt:vector>
  </HeadingPairs>
  <TitlesOfParts>
    <vt:vector size="17" baseType="lpstr">
      <vt:lpstr>-apple-system</vt:lpstr>
      <vt:lpstr>Arial</vt:lpstr>
      <vt:lpstr>Calibri</vt:lpstr>
      <vt:lpstr>Calibri Light</vt:lpstr>
      <vt:lpstr>inherit</vt:lpstr>
      <vt:lpstr>Ink Free</vt:lpstr>
      <vt:lpstr>Nunito</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Kate Kearns</dc:creator>
  <cp:lastModifiedBy>Kate Kearns</cp:lastModifiedBy>
  <cp:revision>2</cp:revision>
  <dcterms:created xsi:type="dcterms:W3CDTF">2020-08-15T21:50:28Z</dcterms:created>
  <dcterms:modified xsi:type="dcterms:W3CDTF">2020-08-15T21:56:49Z</dcterms:modified>
</cp:coreProperties>
</file>