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4AEBA7-9A63-4837-87EF-75BFE5A3CF68}" v="1198" dt="2020-08-31T20:27:18.4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1C9CC24-B375-4226-BF2B-61FADBBA6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70A28E-4FD8-4474-A206-E15B5EBB3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084747"/>
            <a:ext cx="12188952" cy="3294207"/>
          </a:xfrm>
          <a:prstGeom prst="rect">
            <a:avLst/>
          </a:prstGeom>
          <a:gradFill>
            <a:gsLst>
              <a:gs pos="0">
                <a:schemeClr val="accent6"/>
              </a:gs>
              <a:gs pos="25000">
                <a:schemeClr val="accent6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9647E21-5366-4638-AC97-D8CD4111E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r="8214" b="45501"/>
          <a:stretch>
            <a:fillRect/>
          </a:stretch>
        </p:blipFill>
        <p:spPr>
          <a:xfrm flipV="1">
            <a:off x="0" y="0"/>
            <a:ext cx="12191999" cy="4473360"/>
          </a:xfrm>
          <a:custGeom>
            <a:avLst/>
            <a:gdLst>
              <a:gd name="connsiteX0" fmla="*/ 0 w 12191999"/>
              <a:gd name="connsiteY0" fmla="*/ 4473360 h 4473360"/>
              <a:gd name="connsiteX1" fmla="*/ 12191999 w 12191999"/>
              <a:gd name="connsiteY1" fmla="*/ 4473360 h 4473360"/>
              <a:gd name="connsiteX2" fmla="*/ 12191999 w 12191999"/>
              <a:gd name="connsiteY2" fmla="*/ 0 h 4473360"/>
              <a:gd name="connsiteX3" fmla="*/ 0 w 12191999"/>
              <a:gd name="connsiteY3" fmla="*/ 0 h 447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4473360">
                <a:moveTo>
                  <a:pt x="0" y="4473360"/>
                </a:moveTo>
                <a:lnTo>
                  <a:pt x="12191999" y="447336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3925" y="2076450"/>
            <a:ext cx="10684151" cy="1345134"/>
          </a:xfrm>
        </p:spPr>
        <p:txBody>
          <a:bodyPr anchor="ctr">
            <a:normAutofit/>
          </a:bodyPr>
          <a:lstStyle/>
          <a:p>
            <a:r>
              <a:rPr lang="en-US" sz="5600">
                <a:solidFill>
                  <a:srgbClr val="FFFFFF"/>
                </a:solidFill>
                <a:cs typeface="Calibri Light"/>
              </a:rPr>
              <a:t>SEND Forum 2020  - 2021</a:t>
            </a:r>
            <a:endParaRPr lang="en-US" sz="56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82904C-B6D5-4EE9-A4A3-08F85758AACD}"/>
              </a:ext>
            </a:extLst>
          </p:cNvPr>
          <p:cNvSpPr txBox="1"/>
          <p:nvPr/>
        </p:nvSpPr>
        <p:spPr>
          <a:xfrm>
            <a:off x="142875" y="209550"/>
            <a:ext cx="7705724" cy="44012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 b="1" u="sng" dirty="0">
                <a:cs typeface="Calibri"/>
              </a:rPr>
              <a:t>Aims</a:t>
            </a:r>
          </a:p>
          <a:p>
            <a:endParaRPr lang="en-US" sz="4000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4000" dirty="0">
                <a:cs typeface="Calibri"/>
              </a:rPr>
              <a:t>Build up your SEN toolkit</a:t>
            </a:r>
          </a:p>
          <a:p>
            <a:pPr marL="285750" indent="-285750">
              <a:buFont typeface="Arial"/>
              <a:buChar char="•"/>
            </a:pPr>
            <a:r>
              <a:rPr lang="en-US" sz="4000" dirty="0">
                <a:cs typeface="Calibri"/>
              </a:rPr>
              <a:t>Dyslexia</a:t>
            </a:r>
          </a:p>
          <a:p>
            <a:pPr marL="285750" indent="-285750">
              <a:buFont typeface="Arial"/>
              <a:buChar char="•"/>
            </a:pPr>
            <a:r>
              <a:rPr lang="en-US" sz="4000" dirty="0">
                <a:cs typeface="Calibri"/>
              </a:rPr>
              <a:t>Differentiation</a:t>
            </a:r>
          </a:p>
          <a:p>
            <a:pPr marL="285750" indent="-285750">
              <a:buFont typeface="Arial"/>
              <a:buChar char="•"/>
            </a:pPr>
            <a:r>
              <a:rPr lang="en-US" sz="4000" dirty="0">
                <a:cs typeface="Calibri"/>
              </a:rPr>
              <a:t>Working with TAs</a:t>
            </a:r>
          </a:p>
          <a:p>
            <a:endParaRPr lang="en-US" sz="4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5695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B2040F-653F-4238-9BA5-1B8385A8874E}"/>
              </a:ext>
            </a:extLst>
          </p:cNvPr>
          <p:cNvSpPr txBox="1"/>
          <p:nvPr/>
        </p:nvSpPr>
        <p:spPr>
          <a:xfrm>
            <a:off x="5528675" y="96294"/>
            <a:ext cx="98107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b="1" dirty="0"/>
              <a:t>Quiz</a:t>
            </a:r>
            <a:endParaRPr lang="en-US" sz="3200" b="1" dirty="0"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09A0D6-1565-4E9F-AFA9-5070AB0D03BC}"/>
              </a:ext>
            </a:extLst>
          </p:cNvPr>
          <p:cNvSpPr txBox="1"/>
          <p:nvPr/>
        </p:nvSpPr>
        <p:spPr>
          <a:xfrm>
            <a:off x="151501" y="942256"/>
            <a:ext cx="11910742" cy="560153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cs typeface="Calibri"/>
              </a:rPr>
              <a:t>1. When did the current Code of Practice come into force? </a:t>
            </a:r>
          </a:p>
          <a:p>
            <a:r>
              <a:rPr lang="en-US" sz="2000" dirty="0">
                <a:solidFill>
                  <a:srgbClr val="FF0000"/>
                </a:solidFill>
                <a:cs typeface="Calibri"/>
              </a:rPr>
              <a:t>September 2014</a:t>
            </a:r>
          </a:p>
          <a:p>
            <a:r>
              <a:rPr lang="en-US" sz="2000" dirty="0">
                <a:cs typeface="Calibri"/>
              </a:rPr>
              <a:t>2. What are the four categories of SEN?</a:t>
            </a:r>
          </a:p>
          <a:p>
            <a:r>
              <a:rPr lang="en-US" sz="2000" dirty="0">
                <a:solidFill>
                  <a:srgbClr val="FF0000"/>
                </a:solidFill>
                <a:cs typeface="Calibri"/>
              </a:rPr>
              <a:t>Communication and Interaction</a:t>
            </a:r>
          </a:p>
          <a:p>
            <a:r>
              <a:rPr lang="en-US" sz="2000" dirty="0">
                <a:solidFill>
                  <a:srgbClr val="FF0000"/>
                </a:solidFill>
                <a:cs typeface="Calibri"/>
              </a:rPr>
              <a:t>Cognition and Learning</a:t>
            </a:r>
          </a:p>
          <a:p>
            <a:r>
              <a:rPr lang="en-US" sz="2000" dirty="0">
                <a:solidFill>
                  <a:srgbClr val="FF0000"/>
                </a:solidFill>
                <a:cs typeface="Calibri"/>
              </a:rPr>
              <a:t>Social, mental and emotional health</a:t>
            </a:r>
          </a:p>
          <a:p>
            <a:r>
              <a:rPr lang="en-US" sz="2000" dirty="0">
                <a:solidFill>
                  <a:srgbClr val="FF0000"/>
                </a:solidFill>
                <a:cs typeface="Calibri"/>
              </a:rPr>
              <a:t>Sensory and/or physical</a:t>
            </a:r>
          </a:p>
          <a:p>
            <a:r>
              <a:rPr lang="en-US" sz="2000" dirty="0">
                <a:cs typeface="Calibri"/>
              </a:rPr>
              <a:t>3. What is the name of the category that replaced School Action and School Action Plus?</a:t>
            </a:r>
          </a:p>
          <a:p>
            <a:r>
              <a:rPr lang="en-US" sz="2000" dirty="0">
                <a:solidFill>
                  <a:srgbClr val="FF0000"/>
                </a:solidFill>
                <a:cs typeface="Calibri"/>
              </a:rPr>
              <a:t>SEN Support</a:t>
            </a:r>
          </a:p>
          <a:p>
            <a:r>
              <a:rPr lang="en-US" sz="2000" dirty="0">
                <a:cs typeface="Calibri"/>
              </a:rPr>
              <a:t>4. What does EHCP stand for?</a:t>
            </a:r>
          </a:p>
          <a:p>
            <a:r>
              <a:rPr lang="en-US" sz="2000" dirty="0">
                <a:solidFill>
                  <a:srgbClr val="FF0000"/>
                </a:solidFill>
                <a:cs typeface="Calibri"/>
              </a:rPr>
              <a:t>Education, Health and Care Plan</a:t>
            </a:r>
          </a:p>
          <a:p>
            <a:r>
              <a:rPr lang="en-US" sz="2000" dirty="0">
                <a:cs typeface="Calibri"/>
              </a:rPr>
              <a:t>5. Schools should adopt a 'Child ______ approach' to the SEN planning, reviewing and monitoring process.</a:t>
            </a:r>
          </a:p>
          <a:p>
            <a:r>
              <a:rPr lang="en-US" sz="2000" dirty="0" err="1">
                <a:solidFill>
                  <a:srgbClr val="FF0000"/>
                </a:solidFill>
                <a:cs typeface="Calibri"/>
              </a:rPr>
              <a:t>Centred</a:t>
            </a:r>
            <a:endParaRPr lang="en-US" sz="2000" dirty="0">
              <a:solidFill>
                <a:srgbClr val="FF0000"/>
              </a:solidFill>
              <a:cs typeface="Calibri"/>
            </a:endParaRPr>
          </a:p>
          <a:p>
            <a:r>
              <a:rPr lang="en-US" sz="2000" dirty="0">
                <a:cs typeface="Calibri"/>
              </a:rPr>
              <a:t>6. How many times a year should parents be informed of the progress of their child (if they are on the SEND register)?</a:t>
            </a:r>
          </a:p>
          <a:p>
            <a:r>
              <a:rPr lang="en-US" sz="2000" dirty="0">
                <a:solidFill>
                  <a:srgbClr val="FF0000"/>
                </a:solidFill>
                <a:cs typeface="Calibri"/>
              </a:rPr>
              <a:t>3</a:t>
            </a:r>
          </a:p>
          <a:p>
            <a:r>
              <a:rPr lang="en-US" sz="2000" dirty="0">
                <a:cs typeface="Calibri"/>
              </a:rPr>
              <a:t>7. The current code covers children and young people from ages 0 – ___ years</a:t>
            </a:r>
          </a:p>
          <a:p>
            <a:r>
              <a:rPr lang="en-US" sz="2000" dirty="0">
                <a:solidFill>
                  <a:srgbClr val="FF0000"/>
                </a:solidFill>
                <a:cs typeface="Calibri"/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43665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9D63325A-0DC2-43BE-8E95-C9914E42A7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" y="364343"/>
            <a:ext cx="10772775" cy="612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395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DC33DEE-D6DC-4255-BAE0-785E4C9F888C}"/>
              </a:ext>
            </a:extLst>
          </p:cNvPr>
          <p:cNvSpPr txBox="1"/>
          <p:nvPr/>
        </p:nvSpPr>
        <p:spPr>
          <a:xfrm>
            <a:off x="238125" y="285750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cs typeface="Calibri"/>
              </a:rPr>
              <a:t>Follow Up</a:t>
            </a:r>
          </a:p>
        </p:txBody>
      </p:sp>
      <p:pic>
        <p:nvPicPr>
          <p:cNvPr id="3" name="Picture 3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7274F8E2-F3D5-4548-A05C-7B78499FE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914835"/>
            <a:ext cx="4371583" cy="5729004"/>
          </a:xfrm>
          <a:prstGeom prst="rect">
            <a:avLst/>
          </a:prstGeom>
        </p:spPr>
      </p:pic>
      <p:pic>
        <p:nvPicPr>
          <p:cNvPr id="4" name="Picture 4" descr="A picture containing grass, sitting, wooden, table&#10;&#10;Description automatically generated">
            <a:extLst>
              <a:ext uri="{FF2B5EF4-FFF2-40B4-BE49-F238E27FC236}">
                <a16:creationId xmlns:a16="http://schemas.microsoft.com/office/drawing/2014/main" id="{2C0A8DA2-D12D-4FFB-9A5C-34AE6A90FD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4016" y="1596500"/>
            <a:ext cx="5279720" cy="4364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4401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163</Words>
  <Application>Microsoft Office PowerPoint</Application>
  <PresentationFormat>Widescreen</PresentationFormat>
  <Paragraphs>26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SEND Forum 2020  - 2021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Gemma Prouse</dc:creator>
  <cp:lastModifiedBy>Gemma Prouse</cp:lastModifiedBy>
  <cp:revision>191</cp:revision>
  <dcterms:created xsi:type="dcterms:W3CDTF">2020-08-31T19:02:15Z</dcterms:created>
  <dcterms:modified xsi:type="dcterms:W3CDTF">2020-08-31T20:38:48Z</dcterms:modified>
</cp:coreProperties>
</file>